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3" r:id="rId3"/>
    <p:sldMasterId id="2147483685" r:id="rId4"/>
    <p:sldMasterId id="2147483700" r:id="rId5"/>
    <p:sldMasterId id="2147483712" r:id="rId6"/>
  </p:sldMasterIdLst>
  <p:notesMasterIdLst>
    <p:notesMasterId r:id="rId63"/>
  </p:notesMasterIdLst>
  <p:handoutMasterIdLst>
    <p:handoutMasterId r:id="rId64"/>
  </p:handoutMasterIdLst>
  <p:sldIdLst>
    <p:sldId id="901" r:id="rId7"/>
    <p:sldId id="902" r:id="rId8"/>
    <p:sldId id="903" r:id="rId9"/>
    <p:sldId id="904" r:id="rId10"/>
    <p:sldId id="905" r:id="rId11"/>
    <p:sldId id="857" r:id="rId12"/>
    <p:sldId id="906" r:id="rId13"/>
    <p:sldId id="956" r:id="rId14"/>
    <p:sldId id="908" r:id="rId15"/>
    <p:sldId id="909" r:id="rId16"/>
    <p:sldId id="913" r:id="rId17"/>
    <p:sldId id="1012" r:id="rId18"/>
    <p:sldId id="1013" r:id="rId19"/>
    <p:sldId id="914" r:id="rId20"/>
    <p:sldId id="916" r:id="rId21"/>
    <p:sldId id="917" r:id="rId22"/>
    <p:sldId id="919" r:id="rId23"/>
    <p:sldId id="920" r:id="rId24"/>
    <p:sldId id="921" r:id="rId25"/>
    <p:sldId id="922" r:id="rId26"/>
    <p:sldId id="923" r:id="rId27"/>
    <p:sldId id="926" r:id="rId28"/>
    <p:sldId id="924" r:id="rId29"/>
    <p:sldId id="925" r:id="rId30"/>
    <p:sldId id="927" r:id="rId31"/>
    <p:sldId id="928" r:id="rId32"/>
    <p:sldId id="930" r:id="rId33"/>
    <p:sldId id="929" r:id="rId34"/>
    <p:sldId id="931" r:id="rId35"/>
    <p:sldId id="932" r:id="rId36"/>
    <p:sldId id="933" r:id="rId37"/>
    <p:sldId id="934" r:id="rId38"/>
    <p:sldId id="935" r:id="rId39"/>
    <p:sldId id="937" r:id="rId40"/>
    <p:sldId id="938" r:id="rId41"/>
    <p:sldId id="939" r:id="rId42"/>
    <p:sldId id="940" r:id="rId43"/>
    <p:sldId id="941" r:id="rId44"/>
    <p:sldId id="942" r:id="rId45"/>
    <p:sldId id="943" r:id="rId46"/>
    <p:sldId id="944" r:id="rId47"/>
    <p:sldId id="945" r:id="rId48"/>
    <p:sldId id="946" r:id="rId49"/>
    <p:sldId id="947" r:id="rId50"/>
    <p:sldId id="948" r:id="rId51"/>
    <p:sldId id="949" r:id="rId52"/>
    <p:sldId id="950" r:id="rId53"/>
    <p:sldId id="951" r:id="rId54"/>
    <p:sldId id="952" r:id="rId55"/>
    <p:sldId id="954" r:id="rId56"/>
    <p:sldId id="955" r:id="rId57"/>
    <p:sldId id="1002" r:id="rId58"/>
    <p:sldId id="1007" r:id="rId59"/>
    <p:sldId id="1008" r:id="rId60"/>
    <p:sldId id="1010" r:id="rId61"/>
    <p:sldId id="1011" r:id="rId62"/>
  </p:sldIdLst>
  <p:sldSz cx="9145588" cy="6858000"/>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7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AC0"/>
    <a:srgbClr val="F0E9BF"/>
    <a:srgbClr val="F1EABF"/>
    <a:srgbClr val="F0E6AC"/>
    <a:srgbClr val="F4F207"/>
    <a:srgbClr val="EFE5AC"/>
    <a:srgbClr val="B9CDE5"/>
    <a:srgbClr val="F1E7AC"/>
    <a:srgbClr val="F3E8AE"/>
    <a:srgbClr val="F0E2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showGuides="1">
      <p:cViewPr varScale="1">
        <p:scale>
          <a:sx n="104" d="100"/>
          <a:sy n="104" d="100"/>
        </p:scale>
        <p:origin x="1824" y="72"/>
      </p:cViewPr>
      <p:guideLst>
        <p:guide orient="horz" pos="2160"/>
        <p:guide pos="2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2021/7/19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a:xfrm>
            <a:off x="0" y="0"/>
            <a:ext cx="2971800" cy="457200"/>
          </a:xfrm>
          <a:prstGeom prst="rect">
            <a:avLst/>
          </a:prstGeom>
          <a:noFill/>
          <a:ln w="9525">
            <a:noFill/>
          </a:ln>
        </p:spPr>
        <p:txBody>
          <a:bodyPr/>
          <a:lstStyle/>
          <a:p>
            <a:pPr lvl="0"/>
            <a:endParaRPr lang="zh-CN" altLang="en-US" sz="1200" dirty="0"/>
          </a:p>
        </p:txBody>
      </p:sp>
      <p:sp>
        <p:nvSpPr>
          <p:cNvPr id="5123" name="Rectangle 3"/>
          <p:cNvSpPr>
            <a:spLocks noGrp="1"/>
          </p:cNvSpPr>
          <p:nvPr>
            <p:ph type="dt" idx="1"/>
          </p:nvPr>
        </p:nvSpPr>
        <p:spPr>
          <a:xfrm>
            <a:off x="3884613" y="0"/>
            <a:ext cx="2971800" cy="457200"/>
          </a:xfrm>
          <a:prstGeom prst="rect">
            <a:avLst/>
          </a:prstGeom>
          <a:noFill/>
          <a:ln w="9525">
            <a:noFill/>
          </a:ln>
        </p:spPr>
        <p:txBody>
          <a:bodyPr/>
          <a:lstStyle/>
          <a:p>
            <a:pPr lvl="0" algn="r"/>
            <a:fld id="{BB962C8B-B14F-4D97-AF65-F5344CB8AC3E}" type="datetimeFigureOut">
              <a:rPr lang="zh-CN" altLang="en-US" sz="1200" dirty="0"/>
              <a:t>2021/7/19</a:t>
            </a:fld>
            <a:endParaRPr lang="zh-CN" altLang="en-US" sz="1200" dirty="0"/>
          </a:p>
        </p:txBody>
      </p:sp>
      <p:sp>
        <p:nvSpPr>
          <p:cNvPr id="5124" name="Rectangle 4"/>
          <p:cNvSpPr>
            <a:spLocks noGrp="1" noRot="1" noChangeAspect="1"/>
          </p:cNvSpPr>
          <p:nvPr>
            <p:ph type="sldImg" idx="2"/>
          </p:nvPr>
        </p:nvSpPr>
        <p:spPr>
          <a:xfrm>
            <a:off x="1143000" y="685800"/>
            <a:ext cx="4572000" cy="3429000"/>
          </a:xfrm>
          <a:prstGeom prst="rect">
            <a:avLst/>
          </a:prstGeom>
          <a:noFill/>
          <a:ln w="9525">
            <a:noFill/>
          </a:ln>
        </p:spPr>
      </p:sp>
      <p:sp>
        <p:nvSpPr>
          <p:cNvPr id="5125" name="Rectangle 5"/>
          <p:cNvSpPr>
            <a:spLocks noGrp="1"/>
          </p:cNvSpPr>
          <p:nvPr>
            <p:ph type="body" sz="quarter" idx="3"/>
          </p:nvPr>
        </p:nvSpPr>
        <p:spPr>
          <a:xfrm>
            <a:off x="685800" y="4343400"/>
            <a:ext cx="5486400" cy="4114800"/>
          </a:xfrm>
          <a:prstGeom prst="rect">
            <a:avLst/>
          </a:prstGeom>
          <a:noFill/>
          <a:ln w="9525">
            <a:noFill/>
          </a:ln>
        </p:spPr>
        <p:txBody>
          <a:bodyPr anchor="ct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126" name="Rectangle 6"/>
          <p:cNvSpPr>
            <a:spLocks noGrp="1"/>
          </p:cNvSpPr>
          <p:nvPr>
            <p:ph type="ftr" sz="quarter" idx="4"/>
          </p:nvPr>
        </p:nvSpPr>
        <p:spPr>
          <a:xfrm>
            <a:off x="0" y="8685213"/>
            <a:ext cx="2971800" cy="457200"/>
          </a:xfrm>
          <a:prstGeom prst="rect">
            <a:avLst/>
          </a:prstGeom>
          <a:noFill/>
          <a:ln w="9525">
            <a:noFill/>
          </a:ln>
        </p:spPr>
        <p:txBody>
          <a:bodyPr anchor="b"/>
          <a:lstStyle/>
          <a:p>
            <a:pPr lvl="0"/>
            <a:endParaRPr lang="en-US" altLang="x-none" sz="1200" dirty="0"/>
          </a:p>
        </p:txBody>
      </p:sp>
      <p:sp>
        <p:nvSpPr>
          <p:cNvPr id="5127" name="Rectangle 7"/>
          <p:cNvSpPr>
            <a:spLocks noGrp="1"/>
          </p:cNvSpPr>
          <p:nvPr>
            <p:ph type="sldNum" sz="quarter" idx="5"/>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238" y="1122363"/>
            <a:ext cx="6859429"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238" y="3602038"/>
            <a:ext cx="6859429"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5135"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279" y="590550"/>
            <a:ext cx="1970485"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97223"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238" y="1122363"/>
            <a:ext cx="6859429"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238" y="3602038"/>
            <a:ext cx="6859429"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5135"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4017" y="1709738"/>
            <a:ext cx="7888343"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4017" y="4589463"/>
            <a:ext cx="78883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5135"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215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613" y="1600200"/>
            <a:ext cx="386215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972" y="365125"/>
            <a:ext cx="7888343" cy="1325563"/>
          </a:xfrm>
        </p:spPr>
        <p:txBody>
          <a:bodyPr/>
          <a:lstStyle/>
          <a:p>
            <a:r>
              <a:rPr lang="zh-CN" altLang="en-US"/>
              <a:t>单击此处编辑母版标题样式</a:t>
            </a:r>
          </a:p>
        </p:txBody>
      </p:sp>
      <p:sp>
        <p:nvSpPr>
          <p:cNvPr id="3" name="文本占位符 2"/>
          <p:cNvSpPr>
            <a:spLocks noGrp="1"/>
          </p:cNvSpPr>
          <p:nvPr>
            <p:ph type="body" idx="1"/>
          </p:nvPr>
        </p:nvSpPr>
        <p:spPr>
          <a:xfrm>
            <a:off x="890266" y="1778438"/>
            <a:ext cx="365594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5135"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266" y="2665379"/>
            <a:ext cx="365594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3681" y="1778438"/>
            <a:ext cx="3673947"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5135"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3681" y="2665379"/>
            <a:ext cx="3673947"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72" y="457200"/>
            <a:ext cx="2949792"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8201" y="987425"/>
            <a:ext cx="463011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72" y="2057400"/>
            <a:ext cx="2949792"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5135"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72" y="457200"/>
            <a:ext cx="3124663"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8201" y="457201"/>
            <a:ext cx="4630114"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5135"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972" y="2057400"/>
            <a:ext cx="3124663"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5135"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279" y="590550"/>
            <a:ext cx="1970485"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97223"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9" name="组合 8"/>
          <p:cNvGrpSpPr/>
          <p:nvPr userDrawn="1"/>
        </p:nvGrpSpPr>
        <p:grpSpPr>
          <a:xfrm>
            <a:off x="7467514" y="274726"/>
            <a:ext cx="2355470" cy="553085"/>
            <a:chOff x="666002" y="1128451"/>
            <a:chExt cx="3384376" cy="596136"/>
          </a:xfrm>
        </p:grpSpPr>
        <p:sp>
          <p:nvSpPr>
            <p:cNvPr id="10" name="矩形 9"/>
            <p:cNvSpPr/>
            <p:nvPr/>
          </p:nvSpPr>
          <p:spPr>
            <a:xfrm rot="2700000">
              <a:off x="666002" y="1206794"/>
              <a:ext cx="360040" cy="360040"/>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schemeClr val="tx1"/>
                </a:solidFill>
              </a:endParaRPr>
            </a:p>
          </p:txBody>
        </p:sp>
        <p:sp>
          <p:nvSpPr>
            <p:cNvPr id="11" name="矩形 10"/>
            <p:cNvSpPr/>
            <p:nvPr/>
          </p:nvSpPr>
          <p:spPr>
            <a:xfrm rot="2700000">
              <a:off x="879467" y="1206794"/>
              <a:ext cx="360040" cy="360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schemeClr val="tx1"/>
                </a:solidFill>
              </a:endParaRPr>
            </a:p>
          </p:txBody>
        </p:sp>
        <p:sp>
          <p:nvSpPr>
            <p:cNvPr id="12" name="TextBox 59"/>
            <p:cNvSpPr>
              <a:spLocks noChangeArrowheads="1"/>
            </p:cNvSpPr>
            <p:nvPr/>
          </p:nvSpPr>
          <p:spPr bwMode="auto">
            <a:xfrm flipH="1">
              <a:off x="1383523" y="1128451"/>
              <a:ext cx="1908212" cy="59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500" dirty="0">
                  <a:solidFill>
                    <a:schemeClr val="bg1">
                      <a:lumMod val="85000"/>
                    </a:schemeClr>
                  </a:solidFill>
                  <a:latin typeface="Impact MT Std" pitchFamily="34" charset="0"/>
                  <a:ea typeface="微软雅黑" panose="020B0503020204020204" pitchFamily="2" charset="-122"/>
                  <a:sym typeface="方正兰亭黑_GBK" pitchFamily="2" charset="-122"/>
                </a:rPr>
                <a:t>YOUR LOGO</a:t>
              </a:r>
            </a:p>
          </p:txBody>
        </p:sp>
        <p:sp>
          <p:nvSpPr>
            <p:cNvPr id="13" name="TextBox 59"/>
            <p:cNvSpPr>
              <a:spLocks noChangeArrowheads="1"/>
            </p:cNvSpPr>
            <p:nvPr/>
          </p:nvSpPr>
          <p:spPr bwMode="auto">
            <a:xfrm flipH="1">
              <a:off x="1386082" y="1410967"/>
              <a:ext cx="2664296" cy="2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825" dirty="0">
                  <a:solidFill>
                    <a:schemeClr val="bg1">
                      <a:lumMod val="85000"/>
                    </a:schemeClr>
                  </a:solidFill>
                  <a:latin typeface="Impact MT Std" pitchFamily="34" charset="0"/>
                  <a:ea typeface="微软雅黑" panose="020B0503020204020204" pitchFamily="2" charset="-122"/>
                  <a:sym typeface="方正兰亭黑_GBK" pitchFamily="2" charset="-122"/>
                </a:rPr>
                <a:t>I WIAH I LIVED HERE</a:t>
              </a: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238" y="1122363"/>
            <a:ext cx="6859429"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238" y="3602038"/>
            <a:ext cx="6859429"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5135"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4017" y="1709738"/>
            <a:ext cx="7888343"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4017" y="4589463"/>
            <a:ext cx="78883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5135"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215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613" y="1600200"/>
            <a:ext cx="386215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972" y="365125"/>
            <a:ext cx="7888343" cy="1325563"/>
          </a:xfrm>
        </p:spPr>
        <p:txBody>
          <a:bodyPr/>
          <a:lstStyle/>
          <a:p>
            <a:r>
              <a:rPr lang="zh-CN" altLang="en-US"/>
              <a:t>单击此处编辑母版标题样式</a:t>
            </a:r>
          </a:p>
        </p:txBody>
      </p:sp>
      <p:sp>
        <p:nvSpPr>
          <p:cNvPr id="3" name="文本占位符 2"/>
          <p:cNvSpPr>
            <a:spLocks noGrp="1"/>
          </p:cNvSpPr>
          <p:nvPr>
            <p:ph type="body" idx="1"/>
          </p:nvPr>
        </p:nvSpPr>
        <p:spPr>
          <a:xfrm>
            <a:off x="890266" y="1778438"/>
            <a:ext cx="365594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5135"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266" y="2665379"/>
            <a:ext cx="365594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3681" y="1778438"/>
            <a:ext cx="3673947"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5135"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3681" y="2665379"/>
            <a:ext cx="3673947"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4017" y="1709738"/>
            <a:ext cx="7888343"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4017" y="4589463"/>
            <a:ext cx="78883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5135"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72" y="457200"/>
            <a:ext cx="2949792"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8201" y="987425"/>
            <a:ext cx="463011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72" y="2057400"/>
            <a:ext cx="2949792"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5135"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72" y="457200"/>
            <a:ext cx="3124663"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8201" y="457201"/>
            <a:ext cx="4630114"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5135"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972" y="2057400"/>
            <a:ext cx="3124663"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5135"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279" y="590550"/>
            <a:ext cx="1970485"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97223"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943" y="2130425"/>
            <a:ext cx="7774019"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886" y="3886200"/>
            <a:ext cx="6402134"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63" y="4406900"/>
            <a:ext cx="7774019"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463" y="2906713"/>
            <a:ext cx="777401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95" y="1600200"/>
            <a:ext cx="403944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9168" y="1600200"/>
            <a:ext cx="403944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95" y="1535113"/>
            <a:ext cx="40410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95" y="2174875"/>
            <a:ext cx="40410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993" y="1535113"/>
            <a:ext cx="40426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993" y="2174875"/>
            <a:ext cx="40426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215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613" y="1600200"/>
            <a:ext cx="386215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95" y="273050"/>
            <a:ext cx="3008940"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795" y="273050"/>
            <a:ext cx="51128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95" y="1435100"/>
            <a:ext cx="300894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61" y="4800600"/>
            <a:ext cx="5487543"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661" y="612775"/>
            <a:ext cx="5487543"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661" y="5367338"/>
            <a:ext cx="5487543"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781" y="274638"/>
            <a:ext cx="2057829"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95" y="274638"/>
            <a:ext cx="6021054"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95" y="274638"/>
            <a:ext cx="8231315"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95" y="1600200"/>
            <a:ext cx="4039441"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9168" y="1600200"/>
            <a:ext cx="4039441"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95" y="274638"/>
            <a:ext cx="8231315"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95" y="1600200"/>
            <a:ext cx="4039441"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9168" y="1600200"/>
            <a:ext cx="4039441"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9168" y="3938588"/>
            <a:ext cx="4039441"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95" y="274638"/>
            <a:ext cx="8231315"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238" y="1122363"/>
            <a:ext cx="6859429" cy="2387600"/>
          </a:xfrm>
        </p:spPr>
        <p:txBody>
          <a:bodyPr anchor="b"/>
          <a:lstStyle>
            <a:lvl1pPr algn="ctr">
              <a:defRPr sz="3375"/>
            </a:lvl1pPr>
          </a:lstStyle>
          <a:p>
            <a:r>
              <a:rPr lang="zh-CN" altLang="en-US"/>
              <a:t>单击此处编辑母版标题样式</a:t>
            </a:r>
          </a:p>
        </p:txBody>
      </p:sp>
      <p:sp>
        <p:nvSpPr>
          <p:cNvPr id="3" name="副标题 2"/>
          <p:cNvSpPr>
            <a:spLocks noGrp="1"/>
          </p:cNvSpPr>
          <p:nvPr>
            <p:ph type="subTitle" idx="1"/>
          </p:nvPr>
        </p:nvSpPr>
        <p:spPr>
          <a:xfrm>
            <a:off x="1143238" y="3602038"/>
            <a:ext cx="6859429"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6510" indent="0" algn="ctr">
              <a:buNone/>
              <a:defRPr sz="900"/>
            </a:lvl6pPr>
            <a:lvl7pPr marL="1543685" indent="0" algn="ctr">
              <a:buNone/>
              <a:defRPr sz="900"/>
            </a:lvl7pPr>
            <a:lvl8pPr marL="1800860" indent="0" algn="ctr">
              <a:buNone/>
              <a:defRPr sz="900"/>
            </a:lvl8pPr>
            <a:lvl9pPr marL="2058035" indent="0" algn="ctr">
              <a:buNone/>
              <a:defRPr sz="900"/>
            </a:lvl9pPr>
          </a:lstStyle>
          <a:p>
            <a:r>
              <a:rPr lang="zh-CN" altLang="en-US"/>
              <a:t>单击此处编辑母版副标题样式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972" y="365125"/>
            <a:ext cx="7888343" cy="1325563"/>
          </a:xfrm>
        </p:spPr>
        <p:txBody>
          <a:bodyPr/>
          <a:lstStyle/>
          <a:p>
            <a:r>
              <a:rPr lang="zh-CN" altLang="en-US"/>
              <a:t>单击此处编辑母版标题样式</a:t>
            </a:r>
          </a:p>
        </p:txBody>
      </p:sp>
      <p:sp>
        <p:nvSpPr>
          <p:cNvPr id="3" name="文本占位符 2"/>
          <p:cNvSpPr>
            <a:spLocks noGrp="1"/>
          </p:cNvSpPr>
          <p:nvPr>
            <p:ph type="body" idx="1"/>
          </p:nvPr>
        </p:nvSpPr>
        <p:spPr>
          <a:xfrm>
            <a:off x="890266" y="1778438"/>
            <a:ext cx="365594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5135"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266" y="2665379"/>
            <a:ext cx="365594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3681" y="1778438"/>
            <a:ext cx="3673947"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5135"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3681" y="2665379"/>
            <a:ext cx="3673947"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4017" y="1709738"/>
            <a:ext cx="7888343" cy="2852737"/>
          </a:xfrm>
        </p:spPr>
        <p:txBody>
          <a:bodyPr anchor="b"/>
          <a:lstStyle>
            <a:lvl1pPr>
              <a:defRPr sz="3375"/>
            </a:lvl1pPr>
          </a:lstStyle>
          <a:p>
            <a:r>
              <a:rPr lang="zh-CN" altLang="en-US"/>
              <a:t>单击此处编辑母版标题样式</a:t>
            </a:r>
          </a:p>
        </p:txBody>
      </p:sp>
      <p:sp>
        <p:nvSpPr>
          <p:cNvPr id="3" name="文本占位符 2"/>
          <p:cNvSpPr>
            <a:spLocks noGrp="1"/>
          </p:cNvSpPr>
          <p:nvPr>
            <p:ph type="body" idx="1"/>
          </p:nvPr>
        </p:nvSpPr>
        <p:spPr>
          <a:xfrm>
            <a:off x="624017" y="4589463"/>
            <a:ext cx="7888343"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6510" indent="0">
              <a:buNone/>
              <a:defRPr sz="900">
                <a:solidFill>
                  <a:schemeClr val="tx1">
                    <a:tint val="75000"/>
                  </a:schemeClr>
                </a:solidFill>
              </a:defRPr>
            </a:lvl6pPr>
            <a:lvl7pPr marL="1543685"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215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613" y="1600200"/>
            <a:ext cx="3862150"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972" y="365125"/>
            <a:ext cx="7888343" cy="1325563"/>
          </a:xfrm>
        </p:spPr>
        <p:txBody>
          <a:bodyPr/>
          <a:lstStyle/>
          <a:p>
            <a:r>
              <a:rPr lang="zh-CN" altLang="en-US"/>
              <a:t>单击此处编辑母版标题样式</a:t>
            </a:r>
          </a:p>
        </p:txBody>
      </p:sp>
      <p:sp>
        <p:nvSpPr>
          <p:cNvPr id="3" name="文本占位符 2"/>
          <p:cNvSpPr>
            <a:spLocks noGrp="1"/>
          </p:cNvSpPr>
          <p:nvPr>
            <p:ph type="body" idx="1"/>
          </p:nvPr>
        </p:nvSpPr>
        <p:spPr>
          <a:xfrm>
            <a:off x="890266" y="1778438"/>
            <a:ext cx="3655942" cy="823912"/>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6510" indent="0">
              <a:buNone/>
              <a:defRPr sz="1015"/>
            </a:lvl6pPr>
            <a:lvl7pPr marL="1543685" indent="0">
              <a:buNone/>
              <a:defRPr sz="1015"/>
            </a:lvl7pPr>
            <a:lvl8pPr marL="1800860" indent="0">
              <a:buNone/>
              <a:defRPr sz="1015"/>
            </a:lvl8pPr>
            <a:lvl9pPr marL="2058035" indent="0">
              <a:buNone/>
              <a:defRPr sz="1015"/>
            </a:lvl9pPr>
          </a:lstStyle>
          <a:p>
            <a:pPr lvl="0"/>
            <a:r>
              <a:rPr lang="zh-CN" altLang="en-US"/>
              <a:t>单击此处编辑母版文本样式</a:t>
            </a:r>
          </a:p>
        </p:txBody>
      </p:sp>
      <p:sp>
        <p:nvSpPr>
          <p:cNvPr id="4" name="内容占位符 3"/>
          <p:cNvSpPr>
            <a:spLocks noGrp="1"/>
          </p:cNvSpPr>
          <p:nvPr>
            <p:ph sz="half" idx="2"/>
          </p:nvPr>
        </p:nvSpPr>
        <p:spPr>
          <a:xfrm>
            <a:off x="890266" y="2665379"/>
            <a:ext cx="365594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3681" y="1778438"/>
            <a:ext cx="3673947" cy="823912"/>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6510" indent="0">
              <a:buNone/>
              <a:defRPr sz="1015"/>
            </a:lvl6pPr>
            <a:lvl7pPr marL="1543685" indent="0">
              <a:buNone/>
              <a:defRPr sz="1015"/>
            </a:lvl7pPr>
            <a:lvl8pPr marL="1800860" indent="0">
              <a:buNone/>
              <a:defRPr sz="1015"/>
            </a:lvl8pPr>
            <a:lvl9pPr marL="2058035" indent="0">
              <a:buNone/>
              <a:defRPr sz="1015"/>
            </a:lvl9pPr>
          </a:lstStyle>
          <a:p>
            <a:pPr lvl="0"/>
            <a:r>
              <a:rPr lang="zh-CN" altLang="en-US"/>
              <a:t>单击此处编辑母版文本样式</a:t>
            </a:r>
          </a:p>
        </p:txBody>
      </p:sp>
      <p:sp>
        <p:nvSpPr>
          <p:cNvPr id="6" name="内容占位符 5"/>
          <p:cNvSpPr>
            <a:spLocks noGrp="1"/>
          </p:cNvSpPr>
          <p:nvPr>
            <p:ph sz="quarter" idx="4"/>
          </p:nvPr>
        </p:nvSpPr>
        <p:spPr>
          <a:xfrm>
            <a:off x="4693681" y="2665379"/>
            <a:ext cx="3673947"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72" y="457200"/>
            <a:ext cx="2949792" cy="1600200"/>
          </a:xfrm>
        </p:spPr>
        <p:txBody>
          <a:bodyPr anchor="b"/>
          <a:lstStyle>
            <a:lvl1pPr>
              <a:defRPr sz="1800"/>
            </a:lvl1pPr>
          </a:lstStyle>
          <a:p>
            <a:r>
              <a:rPr lang="zh-CN" altLang="en-US"/>
              <a:t>单击此处编辑母版标题样式</a:t>
            </a:r>
          </a:p>
        </p:txBody>
      </p:sp>
      <p:sp>
        <p:nvSpPr>
          <p:cNvPr id="3" name="内容占位符 2"/>
          <p:cNvSpPr>
            <a:spLocks noGrp="1"/>
          </p:cNvSpPr>
          <p:nvPr>
            <p:ph idx="1"/>
          </p:nvPr>
        </p:nvSpPr>
        <p:spPr>
          <a:xfrm>
            <a:off x="3888201" y="987425"/>
            <a:ext cx="4630114"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72" y="2057400"/>
            <a:ext cx="2949792"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6510" indent="0">
              <a:buNone/>
              <a:defRPr sz="565"/>
            </a:lvl6pPr>
            <a:lvl7pPr marL="1543685" indent="0">
              <a:buNone/>
              <a:defRPr sz="565"/>
            </a:lvl7pPr>
            <a:lvl8pPr marL="1800860" indent="0">
              <a:buNone/>
              <a:defRPr sz="565"/>
            </a:lvl8pPr>
            <a:lvl9pPr marL="2058035" indent="0">
              <a:buNone/>
              <a:defRPr sz="565"/>
            </a:lvl9pPr>
          </a:lstStyle>
          <a:p>
            <a:pPr lvl="0"/>
            <a:r>
              <a:rPr lang="zh-CN" altLang="en-US"/>
              <a:t>单击此处编辑母版文本样式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72" y="457200"/>
            <a:ext cx="3124663" cy="1600200"/>
          </a:xfrm>
        </p:spPr>
        <p:txBody>
          <a:bodyPr anchor="b"/>
          <a:lstStyle>
            <a:lvl1pPr>
              <a:defRPr sz="1800"/>
            </a:lvl1pPr>
          </a:lstStyle>
          <a:p>
            <a:r>
              <a:rPr lang="zh-CN" altLang="en-US"/>
              <a:t>单击此处编辑母版标题样式</a:t>
            </a:r>
          </a:p>
        </p:txBody>
      </p:sp>
      <p:sp>
        <p:nvSpPr>
          <p:cNvPr id="3" name="图片占位符 2"/>
          <p:cNvSpPr>
            <a:spLocks noGrp="1"/>
          </p:cNvSpPr>
          <p:nvPr>
            <p:ph type="pic" idx="1"/>
          </p:nvPr>
        </p:nvSpPr>
        <p:spPr>
          <a:xfrm>
            <a:off x="3888201" y="457201"/>
            <a:ext cx="4630114"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6510" indent="0">
              <a:buNone/>
              <a:defRPr sz="1125"/>
            </a:lvl6pPr>
            <a:lvl7pPr marL="1543685" indent="0">
              <a:buNone/>
              <a:defRPr sz="1125"/>
            </a:lvl7pPr>
            <a:lvl8pPr marL="1800860" indent="0">
              <a:buNone/>
              <a:defRPr sz="1125"/>
            </a:lvl8pPr>
            <a:lvl9pPr marL="2058035" indent="0">
              <a:buNone/>
              <a:defRPr sz="1125"/>
            </a:lvl9pPr>
          </a:lstStyle>
          <a:p>
            <a:endParaRPr lang="zh-CN" altLang="en-US"/>
          </a:p>
        </p:txBody>
      </p:sp>
      <p:sp>
        <p:nvSpPr>
          <p:cNvPr id="4" name="文本占位符 3"/>
          <p:cNvSpPr>
            <a:spLocks noGrp="1"/>
          </p:cNvSpPr>
          <p:nvPr>
            <p:ph type="body" sz="half" idx="2"/>
          </p:nvPr>
        </p:nvSpPr>
        <p:spPr>
          <a:xfrm>
            <a:off x="629972" y="2057400"/>
            <a:ext cx="3124663"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6510" indent="0">
              <a:buNone/>
              <a:defRPr sz="790"/>
            </a:lvl6pPr>
            <a:lvl7pPr marL="1543685" indent="0">
              <a:buNone/>
              <a:defRPr sz="790"/>
            </a:lvl7pPr>
            <a:lvl8pPr marL="1800860" indent="0">
              <a:buNone/>
              <a:defRPr sz="790"/>
            </a:lvl8pPr>
            <a:lvl9pPr marL="2058035" indent="0">
              <a:buNone/>
              <a:defRPr sz="790"/>
            </a:lvl9pPr>
          </a:lstStyle>
          <a:p>
            <a:pPr lvl="0"/>
            <a:r>
              <a:rPr lang="zh-CN" altLang="en-US"/>
              <a:t>单击此处编辑母版文本样式</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279" y="590550"/>
            <a:ext cx="1970485"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97223"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991" y="2130425"/>
            <a:ext cx="7774559"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981" y="3886200"/>
            <a:ext cx="640257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513" y="4406900"/>
            <a:ext cx="7774559"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513" y="2906713"/>
            <a:ext cx="777455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327" y="1600200"/>
            <a:ext cx="403972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9491" y="1600200"/>
            <a:ext cx="403972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327" y="1535113"/>
            <a:ext cx="404131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327" y="2174875"/>
            <a:ext cx="404131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6316" y="1535113"/>
            <a:ext cx="404289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6316" y="2174875"/>
            <a:ext cx="404289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327" y="273050"/>
            <a:ext cx="3009149"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6043" y="273050"/>
            <a:ext cx="511317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327" y="1435100"/>
            <a:ext cx="300914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785" y="4800600"/>
            <a:ext cx="5487924"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785" y="612775"/>
            <a:ext cx="5487924"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785" y="5367338"/>
            <a:ext cx="548792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41" y="274638"/>
            <a:ext cx="2057972"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327" y="274638"/>
            <a:ext cx="6021472"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327" y="274638"/>
            <a:ext cx="8231887"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327" y="1600200"/>
            <a:ext cx="4039721"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9491" y="1600200"/>
            <a:ext cx="4039721"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327" y="274638"/>
            <a:ext cx="8231887"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327" y="1600200"/>
            <a:ext cx="4039721"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9491" y="1600200"/>
            <a:ext cx="4039721"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9491" y="3938588"/>
            <a:ext cx="4039721"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327" y="274638"/>
            <a:ext cx="8231887"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72" y="457200"/>
            <a:ext cx="2949792"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8201" y="987425"/>
            <a:ext cx="463011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72" y="2057400"/>
            <a:ext cx="2949792"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5135"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72" y="457200"/>
            <a:ext cx="3124663"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8201" y="457201"/>
            <a:ext cx="4630114"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5135"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972" y="2057400"/>
            <a:ext cx="3124663"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5135"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18" Type="http://schemas.openxmlformats.org/officeDocument/2006/relationships/image" Target="../media/image6.png"/><Relationship Id="rId26" Type="http://schemas.openxmlformats.org/officeDocument/2006/relationships/image" Target="../media/image14.png"/><Relationship Id="rId3" Type="http://schemas.openxmlformats.org/officeDocument/2006/relationships/slideLayout" Target="../slideLayouts/slideLayout26.xml"/><Relationship Id="rId21" Type="http://schemas.openxmlformats.org/officeDocument/2006/relationships/image" Target="../media/image9.png"/><Relationship Id="rId7" Type="http://schemas.openxmlformats.org/officeDocument/2006/relationships/slideLayout" Target="../slideLayouts/slideLayout30.xml"/><Relationship Id="rId12" Type="http://schemas.openxmlformats.org/officeDocument/2006/relationships/theme" Target="../theme/theme3.xml"/><Relationship Id="rId17" Type="http://schemas.openxmlformats.org/officeDocument/2006/relationships/image" Target="../media/image5.png"/><Relationship Id="rId25" Type="http://schemas.openxmlformats.org/officeDocument/2006/relationships/image" Target="../media/image13.png"/><Relationship Id="rId2" Type="http://schemas.openxmlformats.org/officeDocument/2006/relationships/slideLayout" Target="../slideLayouts/slideLayout25.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2.png"/><Relationship Id="rId5" Type="http://schemas.openxmlformats.org/officeDocument/2006/relationships/slideLayout" Target="../slideLayouts/slideLayout28.xml"/><Relationship Id="rId15" Type="http://schemas.openxmlformats.org/officeDocument/2006/relationships/image" Target="../media/image3.png"/><Relationship Id="rId23" Type="http://schemas.openxmlformats.org/officeDocument/2006/relationships/image" Target="../media/image11.png"/><Relationship Id="rId10" Type="http://schemas.openxmlformats.org/officeDocument/2006/relationships/slideLayout" Target="../slideLayouts/slideLayout33.xml"/><Relationship Id="rId19" Type="http://schemas.openxmlformats.org/officeDocument/2006/relationships/image" Target="../media/image7.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 Id="rId22"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jpe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6.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631825" y="590550"/>
            <a:ext cx="7881938" cy="635000"/>
          </a:xfrm>
          <a:prstGeom prst="rect">
            <a:avLst/>
          </a:prstGeom>
          <a:noFill/>
          <a:ln w="9525">
            <a:noFill/>
          </a:ln>
        </p:spPr>
        <p:txBody>
          <a:bodyPr anchor="ctr"/>
          <a:lstStyle/>
          <a:p>
            <a:pPr lvl="0"/>
            <a:r>
              <a:rPr lang="zh-CN" altLang="en-US"/>
              <a:t>单击此处编辑母版标题样式</a:t>
            </a:r>
          </a:p>
        </p:txBody>
      </p:sp>
      <p:sp>
        <p:nvSpPr>
          <p:cNvPr id="2051" name="Rectangle 3"/>
          <p:cNvSpPr>
            <a:spLocks noGrp="1"/>
          </p:cNvSpPr>
          <p:nvPr>
            <p:ph type="body" idx="1"/>
          </p:nvPr>
        </p:nvSpPr>
        <p:spPr>
          <a:xfrm>
            <a:off x="631825" y="1600200"/>
            <a:ext cx="7881938" cy="4276725"/>
          </a:xfrm>
          <a:prstGeom prst="rect">
            <a:avLst/>
          </a:prstGeom>
          <a:noFill/>
          <a:ln w="9525">
            <a:noFill/>
          </a:ln>
        </p:spPr>
        <p:txBody>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rgbClr val="333333"/>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rgbClr val="333333"/>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rgbClr val="333333"/>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3074" name="Group 4"/>
          <p:cNvGrpSpPr/>
          <p:nvPr userDrawn="1"/>
        </p:nvGrpSpPr>
        <p:grpSpPr>
          <a:xfrm>
            <a:off x="0" y="6480175"/>
            <a:ext cx="9144000" cy="377825"/>
            <a:chOff x="0" y="0"/>
            <a:chExt cx="5834" cy="241"/>
          </a:xfrm>
        </p:grpSpPr>
        <p:sp>
          <p:nvSpPr>
            <p:cNvPr id="3075" name="Freeform 5"/>
            <p:cNvSpPr/>
            <p:nvPr userDrawn="1"/>
          </p:nvSpPr>
          <p:spPr>
            <a:xfrm>
              <a:off x="0" y="0"/>
              <a:ext cx="5834" cy="241"/>
            </a:xfrm>
            <a:custGeom>
              <a:avLst/>
              <a:gdLst/>
              <a:ahLst/>
              <a:cxnLst>
                <a:cxn ang="0">
                  <a:pos x="2845" y="178"/>
                </a:cxn>
                <a:cxn ang="0">
                  <a:pos x="2855" y="177"/>
                </a:cxn>
                <a:cxn ang="0">
                  <a:pos x="2861" y="160"/>
                </a:cxn>
                <a:cxn ang="0">
                  <a:pos x="2861" y="149"/>
                </a:cxn>
                <a:cxn ang="0">
                  <a:pos x="2845" y="125"/>
                </a:cxn>
                <a:cxn ang="0">
                  <a:pos x="2854" y="108"/>
                </a:cxn>
                <a:cxn ang="0">
                  <a:pos x="2885" y="110"/>
                </a:cxn>
                <a:cxn ang="0">
                  <a:pos x="2896" y="95"/>
                </a:cxn>
                <a:cxn ang="0">
                  <a:pos x="2891" y="71"/>
                </a:cxn>
                <a:cxn ang="0">
                  <a:pos x="2890" y="58"/>
                </a:cxn>
                <a:cxn ang="0">
                  <a:pos x="2905" y="47"/>
                </a:cxn>
                <a:cxn ang="0">
                  <a:pos x="2920" y="54"/>
                </a:cxn>
                <a:cxn ang="0">
                  <a:pos x="2940" y="57"/>
                </a:cxn>
                <a:cxn ang="0">
                  <a:pos x="2952" y="39"/>
                </a:cxn>
                <a:cxn ang="0">
                  <a:pos x="2952" y="18"/>
                </a:cxn>
                <a:cxn ang="0">
                  <a:pos x="2969" y="12"/>
                </a:cxn>
                <a:cxn ang="0">
                  <a:pos x="2979" y="15"/>
                </a:cxn>
                <a:cxn ang="0">
                  <a:pos x="2991" y="31"/>
                </a:cxn>
                <a:cxn ang="0">
                  <a:pos x="3007" y="32"/>
                </a:cxn>
                <a:cxn ang="0">
                  <a:pos x="3017" y="28"/>
                </a:cxn>
                <a:cxn ang="0">
                  <a:pos x="3049" y="0"/>
                </a:cxn>
                <a:cxn ang="0">
                  <a:pos x="3063" y="32"/>
                </a:cxn>
                <a:cxn ang="0">
                  <a:pos x="3085" y="33"/>
                </a:cxn>
                <a:cxn ang="0">
                  <a:pos x="3102" y="16"/>
                </a:cxn>
                <a:cxn ang="0">
                  <a:pos x="3116" y="18"/>
                </a:cxn>
                <a:cxn ang="0">
                  <a:pos x="3127" y="28"/>
                </a:cxn>
                <a:cxn ang="0">
                  <a:pos x="3124" y="52"/>
                </a:cxn>
                <a:cxn ang="0">
                  <a:pos x="3141" y="66"/>
                </a:cxn>
                <a:cxn ang="0">
                  <a:pos x="3154" y="62"/>
                </a:cxn>
                <a:cxn ang="0">
                  <a:pos x="3174" y="56"/>
                </a:cxn>
                <a:cxn ang="0">
                  <a:pos x="3186" y="68"/>
                </a:cxn>
                <a:cxn ang="0">
                  <a:pos x="3180" y="90"/>
                </a:cxn>
                <a:cxn ang="0">
                  <a:pos x="3179" y="104"/>
                </a:cxn>
                <a:cxn ang="0">
                  <a:pos x="3199" y="113"/>
                </a:cxn>
                <a:cxn ang="0">
                  <a:pos x="3217" y="114"/>
                </a:cxn>
                <a:cxn ang="0">
                  <a:pos x="3226" y="130"/>
                </a:cxn>
                <a:cxn ang="0">
                  <a:pos x="3225" y="140"/>
                </a:cxn>
                <a:cxn ang="0">
                  <a:pos x="3210" y="170"/>
                </a:cxn>
                <a:cxn ang="0">
                  <a:pos x="5834" y="178"/>
                </a:cxn>
                <a:cxn ang="0">
                  <a:pos x="3215" y="241"/>
                </a:cxn>
                <a:cxn ang="0">
                  <a:pos x="0" y="241"/>
                </a:cxn>
              </a:cxnLst>
              <a:rect l="0" t="0" r="0" b="0"/>
              <a:pathLst>
                <a:path w="16000" h="636">
                  <a:moveTo>
                    <a:pt x="0" y="469"/>
                  </a:moveTo>
                  <a:lnTo>
                    <a:pt x="7802" y="469"/>
                  </a:lnTo>
                  <a:lnTo>
                    <a:pt x="7812" y="468"/>
                  </a:lnTo>
                  <a:cubicBezTo>
                    <a:pt x="7818" y="467"/>
                    <a:pt x="7823" y="466"/>
                    <a:pt x="7829" y="466"/>
                  </a:cubicBezTo>
                  <a:cubicBezTo>
                    <a:pt x="7837" y="465"/>
                    <a:pt x="7835" y="462"/>
                    <a:pt x="7837" y="455"/>
                  </a:cubicBezTo>
                  <a:cubicBezTo>
                    <a:pt x="7840" y="443"/>
                    <a:pt x="7843" y="432"/>
                    <a:pt x="7847" y="421"/>
                  </a:cubicBezTo>
                  <a:cubicBezTo>
                    <a:pt x="7849" y="416"/>
                    <a:pt x="7850" y="411"/>
                    <a:pt x="7852" y="406"/>
                  </a:cubicBezTo>
                  <a:cubicBezTo>
                    <a:pt x="7855" y="399"/>
                    <a:pt x="7851" y="399"/>
                    <a:pt x="7846" y="394"/>
                  </a:cubicBezTo>
                  <a:cubicBezTo>
                    <a:pt x="7831" y="379"/>
                    <a:pt x="7815" y="363"/>
                    <a:pt x="7800" y="348"/>
                  </a:cubicBezTo>
                  <a:cubicBezTo>
                    <a:pt x="7794" y="342"/>
                    <a:pt x="7800" y="336"/>
                    <a:pt x="7803" y="329"/>
                  </a:cubicBezTo>
                  <a:cubicBezTo>
                    <a:pt x="7806" y="324"/>
                    <a:pt x="7808" y="319"/>
                    <a:pt x="7811" y="314"/>
                  </a:cubicBezTo>
                  <a:cubicBezTo>
                    <a:pt x="7816" y="304"/>
                    <a:pt x="7821" y="294"/>
                    <a:pt x="7826" y="284"/>
                  </a:cubicBezTo>
                  <a:cubicBezTo>
                    <a:pt x="7848" y="287"/>
                    <a:pt x="7870" y="290"/>
                    <a:pt x="7893" y="292"/>
                  </a:cubicBezTo>
                  <a:cubicBezTo>
                    <a:pt x="7901" y="293"/>
                    <a:pt x="7908" y="297"/>
                    <a:pt x="7913" y="290"/>
                  </a:cubicBezTo>
                  <a:cubicBezTo>
                    <a:pt x="7916" y="286"/>
                    <a:pt x="7919" y="282"/>
                    <a:pt x="7922" y="277"/>
                  </a:cubicBezTo>
                  <a:cubicBezTo>
                    <a:pt x="7928" y="269"/>
                    <a:pt x="7935" y="261"/>
                    <a:pt x="7942" y="252"/>
                  </a:cubicBezTo>
                  <a:cubicBezTo>
                    <a:pt x="7948" y="245"/>
                    <a:pt x="7941" y="230"/>
                    <a:pt x="7938" y="221"/>
                  </a:cubicBezTo>
                  <a:cubicBezTo>
                    <a:pt x="7935" y="210"/>
                    <a:pt x="7932" y="199"/>
                    <a:pt x="7929" y="188"/>
                  </a:cubicBezTo>
                  <a:cubicBezTo>
                    <a:pt x="7927" y="181"/>
                    <a:pt x="7925" y="174"/>
                    <a:pt x="7923" y="167"/>
                  </a:cubicBezTo>
                  <a:cubicBezTo>
                    <a:pt x="7921" y="159"/>
                    <a:pt x="7918" y="157"/>
                    <a:pt x="7925" y="153"/>
                  </a:cubicBezTo>
                  <a:cubicBezTo>
                    <a:pt x="7934" y="146"/>
                    <a:pt x="7944" y="140"/>
                    <a:pt x="7953" y="134"/>
                  </a:cubicBezTo>
                  <a:cubicBezTo>
                    <a:pt x="7958" y="131"/>
                    <a:pt x="7962" y="127"/>
                    <a:pt x="7967" y="124"/>
                  </a:cubicBezTo>
                  <a:cubicBezTo>
                    <a:pt x="7973" y="120"/>
                    <a:pt x="7974" y="116"/>
                    <a:pt x="7981" y="121"/>
                  </a:cubicBezTo>
                  <a:cubicBezTo>
                    <a:pt x="7990" y="128"/>
                    <a:pt x="7999" y="135"/>
                    <a:pt x="8008" y="142"/>
                  </a:cubicBezTo>
                  <a:cubicBezTo>
                    <a:pt x="8018" y="150"/>
                    <a:pt x="8028" y="158"/>
                    <a:pt x="8039" y="166"/>
                  </a:cubicBezTo>
                  <a:cubicBezTo>
                    <a:pt x="8047" y="160"/>
                    <a:pt x="8056" y="155"/>
                    <a:pt x="8064" y="150"/>
                  </a:cubicBezTo>
                  <a:cubicBezTo>
                    <a:pt x="8073" y="144"/>
                    <a:pt x="8081" y="140"/>
                    <a:pt x="8090" y="135"/>
                  </a:cubicBezTo>
                  <a:cubicBezTo>
                    <a:pt x="8099" y="131"/>
                    <a:pt x="8095" y="113"/>
                    <a:pt x="8095" y="104"/>
                  </a:cubicBezTo>
                  <a:cubicBezTo>
                    <a:pt x="8095" y="91"/>
                    <a:pt x="8095" y="78"/>
                    <a:pt x="8095" y="65"/>
                  </a:cubicBezTo>
                  <a:cubicBezTo>
                    <a:pt x="8095" y="60"/>
                    <a:pt x="8095" y="54"/>
                    <a:pt x="8095" y="48"/>
                  </a:cubicBezTo>
                  <a:cubicBezTo>
                    <a:pt x="8101" y="46"/>
                    <a:pt x="8106" y="45"/>
                    <a:pt x="8111" y="43"/>
                  </a:cubicBezTo>
                  <a:cubicBezTo>
                    <a:pt x="8122" y="39"/>
                    <a:pt x="8132" y="36"/>
                    <a:pt x="8143" y="32"/>
                  </a:cubicBezTo>
                  <a:cubicBezTo>
                    <a:pt x="8148" y="30"/>
                    <a:pt x="8154" y="29"/>
                    <a:pt x="8159" y="27"/>
                  </a:cubicBezTo>
                  <a:cubicBezTo>
                    <a:pt x="8162" y="31"/>
                    <a:pt x="8166" y="35"/>
                    <a:pt x="8169" y="40"/>
                  </a:cubicBezTo>
                  <a:cubicBezTo>
                    <a:pt x="8177" y="50"/>
                    <a:pt x="8184" y="60"/>
                    <a:pt x="8192" y="70"/>
                  </a:cubicBezTo>
                  <a:cubicBezTo>
                    <a:pt x="8195" y="74"/>
                    <a:pt x="8198" y="78"/>
                    <a:pt x="8202" y="83"/>
                  </a:cubicBezTo>
                  <a:cubicBezTo>
                    <a:pt x="8206" y="88"/>
                    <a:pt x="8206" y="92"/>
                    <a:pt x="8214" y="90"/>
                  </a:cubicBezTo>
                  <a:cubicBezTo>
                    <a:pt x="8224" y="87"/>
                    <a:pt x="8235" y="85"/>
                    <a:pt x="8246" y="84"/>
                  </a:cubicBezTo>
                  <a:cubicBezTo>
                    <a:pt x="8252" y="83"/>
                    <a:pt x="8257" y="82"/>
                    <a:pt x="8263" y="82"/>
                  </a:cubicBezTo>
                  <a:cubicBezTo>
                    <a:pt x="8270" y="81"/>
                    <a:pt x="8273" y="83"/>
                    <a:pt x="8275" y="75"/>
                  </a:cubicBezTo>
                  <a:cubicBezTo>
                    <a:pt x="8282" y="51"/>
                    <a:pt x="8288" y="28"/>
                    <a:pt x="8295" y="4"/>
                  </a:cubicBezTo>
                  <a:cubicBezTo>
                    <a:pt x="8317" y="3"/>
                    <a:pt x="8339" y="1"/>
                    <a:pt x="8362" y="0"/>
                  </a:cubicBezTo>
                  <a:cubicBezTo>
                    <a:pt x="8368" y="16"/>
                    <a:pt x="8375" y="31"/>
                    <a:pt x="8381" y="47"/>
                  </a:cubicBezTo>
                  <a:cubicBezTo>
                    <a:pt x="8385" y="57"/>
                    <a:pt x="8391" y="83"/>
                    <a:pt x="8401" y="85"/>
                  </a:cubicBezTo>
                  <a:cubicBezTo>
                    <a:pt x="8416" y="87"/>
                    <a:pt x="8430" y="90"/>
                    <a:pt x="8444" y="93"/>
                  </a:cubicBezTo>
                  <a:cubicBezTo>
                    <a:pt x="8454" y="96"/>
                    <a:pt x="8454" y="96"/>
                    <a:pt x="8462" y="88"/>
                  </a:cubicBezTo>
                  <a:cubicBezTo>
                    <a:pt x="8467" y="83"/>
                    <a:pt x="8472" y="78"/>
                    <a:pt x="8477" y="73"/>
                  </a:cubicBezTo>
                  <a:cubicBezTo>
                    <a:pt x="8488" y="62"/>
                    <a:pt x="8498" y="52"/>
                    <a:pt x="8508" y="42"/>
                  </a:cubicBezTo>
                  <a:cubicBezTo>
                    <a:pt x="8516" y="34"/>
                    <a:pt x="8516" y="34"/>
                    <a:pt x="8526" y="39"/>
                  </a:cubicBezTo>
                  <a:cubicBezTo>
                    <a:pt x="8533" y="42"/>
                    <a:pt x="8540" y="45"/>
                    <a:pt x="8547" y="48"/>
                  </a:cubicBezTo>
                  <a:cubicBezTo>
                    <a:pt x="8553" y="52"/>
                    <a:pt x="8560" y="55"/>
                    <a:pt x="8567" y="58"/>
                  </a:cubicBezTo>
                  <a:cubicBezTo>
                    <a:pt x="8577" y="63"/>
                    <a:pt x="8577" y="63"/>
                    <a:pt x="8575" y="74"/>
                  </a:cubicBezTo>
                  <a:cubicBezTo>
                    <a:pt x="8574" y="88"/>
                    <a:pt x="8572" y="102"/>
                    <a:pt x="8570" y="116"/>
                  </a:cubicBezTo>
                  <a:cubicBezTo>
                    <a:pt x="8569" y="123"/>
                    <a:pt x="8568" y="130"/>
                    <a:pt x="8567" y="137"/>
                  </a:cubicBezTo>
                  <a:cubicBezTo>
                    <a:pt x="8566" y="145"/>
                    <a:pt x="8573" y="146"/>
                    <a:pt x="8580" y="150"/>
                  </a:cubicBezTo>
                  <a:cubicBezTo>
                    <a:pt x="8592" y="157"/>
                    <a:pt x="8603" y="165"/>
                    <a:pt x="8614" y="173"/>
                  </a:cubicBezTo>
                  <a:cubicBezTo>
                    <a:pt x="8622" y="179"/>
                    <a:pt x="8622" y="179"/>
                    <a:pt x="8631" y="173"/>
                  </a:cubicBezTo>
                  <a:cubicBezTo>
                    <a:pt x="8638" y="170"/>
                    <a:pt x="8644" y="166"/>
                    <a:pt x="8650" y="163"/>
                  </a:cubicBezTo>
                  <a:cubicBezTo>
                    <a:pt x="8662" y="155"/>
                    <a:pt x="8674" y="148"/>
                    <a:pt x="8687" y="141"/>
                  </a:cubicBezTo>
                  <a:cubicBezTo>
                    <a:pt x="8694" y="137"/>
                    <a:pt x="8698" y="144"/>
                    <a:pt x="8704" y="149"/>
                  </a:cubicBezTo>
                  <a:cubicBezTo>
                    <a:pt x="8710" y="154"/>
                    <a:pt x="8715" y="159"/>
                    <a:pt x="8721" y="164"/>
                  </a:cubicBezTo>
                  <a:cubicBezTo>
                    <a:pt x="8727" y="169"/>
                    <a:pt x="8732" y="174"/>
                    <a:pt x="8738" y="179"/>
                  </a:cubicBezTo>
                  <a:cubicBezTo>
                    <a:pt x="8745" y="184"/>
                    <a:pt x="8739" y="190"/>
                    <a:pt x="8736" y="197"/>
                  </a:cubicBezTo>
                  <a:cubicBezTo>
                    <a:pt x="8731" y="211"/>
                    <a:pt x="8725" y="224"/>
                    <a:pt x="8720" y="238"/>
                  </a:cubicBezTo>
                  <a:cubicBezTo>
                    <a:pt x="8717" y="245"/>
                    <a:pt x="8714" y="251"/>
                    <a:pt x="8712" y="258"/>
                  </a:cubicBezTo>
                  <a:cubicBezTo>
                    <a:pt x="8709" y="266"/>
                    <a:pt x="8714" y="269"/>
                    <a:pt x="8719" y="275"/>
                  </a:cubicBezTo>
                  <a:cubicBezTo>
                    <a:pt x="8725" y="283"/>
                    <a:pt x="8732" y="299"/>
                    <a:pt x="8742" y="299"/>
                  </a:cubicBezTo>
                  <a:cubicBezTo>
                    <a:pt x="8753" y="299"/>
                    <a:pt x="8763" y="299"/>
                    <a:pt x="8774" y="299"/>
                  </a:cubicBezTo>
                  <a:cubicBezTo>
                    <a:pt x="8785" y="299"/>
                    <a:pt x="8796" y="299"/>
                    <a:pt x="8807" y="299"/>
                  </a:cubicBezTo>
                  <a:cubicBezTo>
                    <a:pt x="8812" y="300"/>
                    <a:pt x="8817" y="300"/>
                    <a:pt x="8823" y="300"/>
                  </a:cubicBezTo>
                  <a:cubicBezTo>
                    <a:pt x="8830" y="300"/>
                    <a:pt x="8833" y="297"/>
                    <a:pt x="8835" y="305"/>
                  </a:cubicBezTo>
                  <a:cubicBezTo>
                    <a:pt x="8839" y="317"/>
                    <a:pt x="8844" y="330"/>
                    <a:pt x="8848" y="342"/>
                  </a:cubicBezTo>
                  <a:cubicBezTo>
                    <a:pt x="8850" y="347"/>
                    <a:pt x="8851" y="353"/>
                    <a:pt x="8853" y="358"/>
                  </a:cubicBezTo>
                  <a:cubicBezTo>
                    <a:pt x="8856" y="366"/>
                    <a:pt x="8852" y="366"/>
                    <a:pt x="8846" y="370"/>
                  </a:cubicBezTo>
                  <a:cubicBezTo>
                    <a:pt x="8828" y="384"/>
                    <a:pt x="8810" y="398"/>
                    <a:pt x="8793" y="411"/>
                  </a:cubicBezTo>
                  <a:cubicBezTo>
                    <a:pt x="8797" y="423"/>
                    <a:pt x="8801" y="435"/>
                    <a:pt x="8804" y="448"/>
                  </a:cubicBezTo>
                  <a:cubicBezTo>
                    <a:pt x="8806" y="454"/>
                    <a:pt x="8806" y="463"/>
                    <a:pt x="8809" y="469"/>
                  </a:cubicBezTo>
                  <a:lnTo>
                    <a:pt x="16000" y="469"/>
                  </a:lnTo>
                  <a:lnTo>
                    <a:pt x="16000" y="636"/>
                  </a:lnTo>
                  <a:lnTo>
                    <a:pt x="8818" y="636"/>
                  </a:lnTo>
                  <a:lnTo>
                    <a:pt x="7825" y="636"/>
                  </a:lnTo>
                  <a:lnTo>
                    <a:pt x="0" y="636"/>
                  </a:lnTo>
                  <a:lnTo>
                    <a:pt x="0" y="469"/>
                  </a:lnTo>
                  <a:close/>
                </a:path>
              </a:pathLst>
            </a:custGeom>
            <a:solidFill>
              <a:schemeClr val="bg1">
                <a:alpha val="100000"/>
              </a:schemeClr>
            </a:solidFill>
            <a:ln w="9525">
              <a:noFill/>
            </a:ln>
          </p:spPr>
          <p:txBody>
            <a:bodyPr/>
            <a:lstStyle/>
            <a:p>
              <a:endParaRPr lang="zh-CN" altLang="en-US"/>
            </a:p>
          </p:txBody>
        </p:sp>
        <p:sp>
          <p:nvSpPr>
            <p:cNvPr id="3076" name="Freeform 6"/>
            <p:cNvSpPr/>
            <p:nvPr userDrawn="1"/>
          </p:nvSpPr>
          <p:spPr>
            <a:xfrm>
              <a:off x="2883" y="43"/>
              <a:ext cx="307" cy="198"/>
            </a:xfrm>
            <a:custGeom>
              <a:avLst/>
              <a:gdLst/>
              <a:ahLst/>
              <a:cxnLst>
                <a:cxn ang="0">
                  <a:pos x="225" y="39"/>
                </a:cxn>
                <a:cxn ang="0">
                  <a:pos x="270" y="77"/>
                </a:cxn>
                <a:cxn ang="0">
                  <a:pos x="301" y="198"/>
                </a:cxn>
                <a:cxn ang="0">
                  <a:pos x="5" y="198"/>
                </a:cxn>
                <a:cxn ang="0">
                  <a:pos x="25" y="95"/>
                </a:cxn>
                <a:cxn ang="0">
                  <a:pos x="225" y="39"/>
                </a:cxn>
              </a:cxnLst>
              <a:rect l="0" t="0" r="0" b="0"/>
              <a:pathLst>
                <a:path w="840" h="523">
                  <a:moveTo>
                    <a:pt x="617" y="103"/>
                  </a:moveTo>
                  <a:cubicBezTo>
                    <a:pt x="663" y="129"/>
                    <a:pt x="704" y="163"/>
                    <a:pt x="738" y="204"/>
                  </a:cubicBezTo>
                  <a:cubicBezTo>
                    <a:pt x="811" y="295"/>
                    <a:pt x="840" y="412"/>
                    <a:pt x="824" y="523"/>
                  </a:cubicBezTo>
                  <a:lnTo>
                    <a:pt x="14" y="523"/>
                  </a:lnTo>
                  <a:cubicBezTo>
                    <a:pt x="0" y="431"/>
                    <a:pt x="18" y="334"/>
                    <a:pt x="68" y="250"/>
                  </a:cubicBezTo>
                  <a:cubicBezTo>
                    <a:pt x="180" y="64"/>
                    <a:pt x="426" y="0"/>
                    <a:pt x="617" y="103"/>
                  </a:cubicBezTo>
                  <a:close/>
                </a:path>
              </a:pathLst>
            </a:custGeom>
            <a:solidFill>
              <a:srgbClr val="FFFFFF">
                <a:alpha val="100000"/>
              </a:srgbClr>
            </a:solidFill>
            <a:ln w="9525">
              <a:noFill/>
            </a:ln>
          </p:spPr>
          <p:txBody>
            <a:bodyPr/>
            <a:lstStyle/>
            <a:p>
              <a:endParaRPr lang="zh-CN" altLang="en-US"/>
            </a:p>
          </p:txBody>
        </p:sp>
      </p:grpSp>
      <p:sp>
        <p:nvSpPr>
          <p:cNvPr id="3077" name="TextBox 6"/>
          <p:cNvSpPr txBox="1"/>
          <p:nvPr userDrawn="1"/>
        </p:nvSpPr>
        <p:spPr>
          <a:xfrm>
            <a:off x="4552950" y="6586538"/>
            <a:ext cx="403225" cy="307975"/>
          </a:xfrm>
          <a:prstGeom prst="rect">
            <a:avLst/>
          </a:prstGeom>
          <a:noFill/>
          <a:ln w="9525">
            <a:noFill/>
          </a:ln>
        </p:spPr>
        <p:txBody>
          <a:bodyPr wrap="none">
            <a:spAutoFit/>
          </a:bodyPr>
          <a:lstStyle/>
          <a:p>
            <a:pPr lvl="0" algn="ctr" eaLnBrk="1" hangingPunct="1"/>
            <a:fld id="{9A0DB2DC-4C9A-4742-B13C-FB6460FD3503}" type="slidenum">
              <a:rPr lang="zh-CN" altLang="en-US" sz="1400" dirty="0">
                <a:solidFill>
                  <a:schemeClr val="accent1"/>
                </a:solidFill>
                <a:latin typeface="Arial" panose="020B0604020202020204" pitchFamily="34" charset="0"/>
              </a:rPr>
              <a:t>‹#›</a:t>
            </a:fld>
            <a:endParaRPr lang="zh-CN" altLang="en-US" sz="1400" dirty="0">
              <a:solidFill>
                <a:schemeClr val="accent1"/>
              </a:solidFill>
              <a:latin typeface="Arial" panose="020B0604020202020204" pitchFamily="34" charset="0"/>
            </a:endParaRPr>
          </a:p>
        </p:txBody>
      </p:sp>
      <p:sp>
        <p:nvSpPr>
          <p:cNvPr id="3078" name="Rectangle 2"/>
          <p:cNvSpPr>
            <a:spLocks noGrp="1"/>
          </p:cNvSpPr>
          <p:nvPr>
            <p:ph type="title"/>
          </p:nvPr>
        </p:nvSpPr>
        <p:spPr>
          <a:xfrm>
            <a:off x="631825" y="590550"/>
            <a:ext cx="7881938" cy="635000"/>
          </a:xfrm>
          <a:prstGeom prst="rect">
            <a:avLst/>
          </a:prstGeom>
          <a:noFill/>
          <a:ln w="9525">
            <a:noFill/>
          </a:ln>
        </p:spPr>
        <p:txBody>
          <a:bodyPr anchor="ctr"/>
          <a:lstStyle/>
          <a:p>
            <a:pPr lvl="0"/>
            <a:r>
              <a:rPr lang="zh-CN" altLang="en-US"/>
              <a:t>单击此处编辑母版标题样式</a:t>
            </a:r>
          </a:p>
        </p:txBody>
      </p:sp>
      <p:sp>
        <p:nvSpPr>
          <p:cNvPr id="3079" name="Rectangle 3"/>
          <p:cNvSpPr>
            <a:spLocks noGrp="1"/>
          </p:cNvSpPr>
          <p:nvPr>
            <p:ph type="body" idx="1"/>
          </p:nvPr>
        </p:nvSpPr>
        <p:spPr>
          <a:xfrm>
            <a:off x="631825" y="1600200"/>
            <a:ext cx="7881938" cy="4276725"/>
          </a:xfrm>
          <a:prstGeom prst="rect">
            <a:avLst/>
          </a:prstGeom>
          <a:noFill/>
          <a:ln w="9525">
            <a:noFill/>
          </a:ln>
        </p:spPr>
        <p:txBody>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rgbClr val="333333"/>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rgbClr val="333333"/>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rgbClr val="333333"/>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pic>
        <p:nvPicPr>
          <p:cNvPr id="4098" name="Picture 2" descr="PPECLOGO-eff-0-1"/>
          <p:cNvPicPr>
            <a:picLocks noChangeAspect="1"/>
          </p:cNvPicPr>
          <p:nvPr userDrawn="1"/>
        </p:nvPicPr>
        <p:blipFill>
          <a:blip r:embed="rId14"/>
          <a:stretch>
            <a:fillRect/>
          </a:stretch>
        </p:blipFill>
        <p:spPr>
          <a:xfrm>
            <a:off x="3109913" y="2886075"/>
            <a:ext cx="795337" cy="800100"/>
          </a:xfrm>
          <a:prstGeom prst="rect">
            <a:avLst/>
          </a:prstGeom>
          <a:noFill/>
          <a:ln w="9525">
            <a:noFill/>
          </a:ln>
        </p:spPr>
      </p:pic>
      <p:pic>
        <p:nvPicPr>
          <p:cNvPr id="4099" name="Picture 3" descr="PPECLOGO-eff-0-2"/>
          <p:cNvPicPr>
            <a:picLocks noChangeAspect="1"/>
          </p:cNvPicPr>
          <p:nvPr userDrawn="1"/>
        </p:nvPicPr>
        <p:blipFill>
          <a:blip r:embed="rId15"/>
          <a:stretch>
            <a:fillRect/>
          </a:stretch>
        </p:blipFill>
        <p:spPr>
          <a:xfrm>
            <a:off x="6321425" y="2757488"/>
            <a:ext cx="822325" cy="839787"/>
          </a:xfrm>
          <a:prstGeom prst="rect">
            <a:avLst/>
          </a:prstGeom>
          <a:noFill/>
          <a:ln w="9525">
            <a:noFill/>
          </a:ln>
        </p:spPr>
      </p:pic>
      <p:pic>
        <p:nvPicPr>
          <p:cNvPr id="4100" name="Picture 4" descr="PPECLOGO-eff-0-3"/>
          <p:cNvPicPr>
            <a:picLocks noChangeAspect="1"/>
          </p:cNvPicPr>
          <p:nvPr userDrawn="1"/>
        </p:nvPicPr>
        <p:blipFill>
          <a:blip r:embed="rId16"/>
          <a:stretch>
            <a:fillRect/>
          </a:stretch>
        </p:blipFill>
        <p:spPr>
          <a:xfrm>
            <a:off x="779463" y="1447800"/>
            <a:ext cx="2260600" cy="2376488"/>
          </a:xfrm>
          <a:prstGeom prst="rect">
            <a:avLst/>
          </a:prstGeom>
          <a:noFill/>
          <a:ln w="9525">
            <a:noFill/>
          </a:ln>
        </p:spPr>
      </p:pic>
      <p:pic>
        <p:nvPicPr>
          <p:cNvPr id="4101" name="Picture 5" descr="PPECLOGO-eff-0-1"/>
          <p:cNvPicPr>
            <a:picLocks noChangeAspect="1"/>
          </p:cNvPicPr>
          <p:nvPr userDrawn="1"/>
        </p:nvPicPr>
        <p:blipFill>
          <a:blip r:embed="rId17"/>
          <a:stretch>
            <a:fillRect/>
          </a:stretch>
        </p:blipFill>
        <p:spPr>
          <a:xfrm>
            <a:off x="3349625" y="3770313"/>
            <a:ext cx="393700" cy="396875"/>
          </a:xfrm>
          <a:prstGeom prst="rect">
            <a:avLst/>
          </a:prstGeom>
          <a:noFill/>
          <a:ln w="9525">
            <a:noFill/>
          </a:ln>
        </p:spPr>
      </p:pic>
      <p:pic>
        <p:nvPicPr>
          <p:cNvPr id="4102" name="Picture 6" descr="PPECLOGO-eff-0-1"/>
          <p:cNvPicPr>
            <a:picLocks noChangeAspect="1"/>
          </p:cNvPicPr>
          <p:nvPr userDrawn="1"/>
        </p:nvPicPr>
        <p:blipFill>
          <a:blip r:embed="rId18"/>
          <a:stretch>
            <a:fillRect/>
          </a:stretch>
        </p:blipFill>
        <p:spPr>
          <a:xfrm>
            <a:off x="5530850" y="2903538"/>
            <a:ext cx="301625" cy="303212"/>
          </a:xfrm>
          <a:prstGeom prst="rect">
            <a:avLst/>
          </a:prstGeom>
          <a:noFill/>
          <a:ln w="9525">
            <a:noFill/>
          </a:ln>
        </p:spPr>
      </p:pic>
      <p:pic>
        <p:nvPicPr>
          <p:cNvPr id="4103" name="Picture 8" descr="PPECLOGO-eff-0-2"/>
          <p:cNvPicPr>
            <a:picLocks noChangeAspect="1"/>
          </p:cNvPicPr>
          <p:nvPr userDrawn="1"/>
        </p:nvPicPr>
        <p:blipFill>
          <a:blip r:embed="rId19"/>
          <a:stretch>
            <a:fillRect/>
          </a:stretch>
        </p:blipFill>
        <p:spPr>
          <a:xfrm>
            <a:off x="3957638" y="2574925"/>
            <a:ext cx="736600" cy="750888"/>
          </a:xfrm>
          <a:prstGeom prst="rect">
            <a:avLst/>
          </a:prstGeom>
          <a:noFill/>
          <a:ln w="9525">
            <a:noFill/>
          </a:ln>
        </p:spPr>
      </p:pic>
      <p:pic>
        <p:nvPicPr>
          <p:cNvPr id="4104" name="Picture 9" descr="PPECLOGO-eff-5-4"/>
          <p:cNvPicPr>
            <a:picLocks noChangeAspect="1"/>
          </p:cNvPicPr>
          <p:nvPr userDrawn="1"/>
        </p:nvPicPr>
        <p:blipFill>
          <a:blip r:embed="rId20"/>
          <a:stretch>
            <a:fillRect/>
          </a:stretch>
        </p:blipFill>
        <p:spPr>
          <a:xfrm>
            <a:off x="2446338" y="3206750"/>
            <a:ext cx="1108075" cy="1123950"/>
          </a:xfrm>
          <a:prstGeom prst="rect">
            <a:avLst/>
          </a:prstGeom>
          <a:noFill/>
          <a:ln w="9525">
            <a:noFill/>
          </a:ln>
        </p:spPr>
      </p:pic>
      <p:pic>
        <p:nvPicPr>
          <p:cNvPr id="4105" name="Picture 10" descr="PPECLOGO-eff-5-2"/>
          <p:cNvPicPr>
            <a:picLocks noChangeAspect="1"/>
          </p:cNvPicPr>
          <p:nvPr userDrawn="1"/>
        </p:nvPicPr>
        <p:blipFill>
          <a:blip r:embed="rId21"/>
          <a:stretch>
            <a:fillRect/>
          </a:stretch>
        </p:blipFill>
        <p:spPr>
          <a:xfrm>
            <a:off x="4013200" y="3446463"/>
            <a:ext cx="1376363" cy="1435100"/>
          </a:xfrm>
          <a:prstGeom prst="rect">
            <a:avLst/>
          </a:prstGeom>
          <a:noFill/>
          <a:ln w="9525">
            <a:noFill/>
          </a:ln>
        </p:spPr>
      </p:pic>
      <p:pic>
        <p:nvPicPr>
          <p:cNvPr id="4106" name="Picture 11" descr="PPECLOGO-eff-5-4"/>
          <p:cNvPicPr>
            <a:picLocks noChangeAspect="1"/>
          </p:cNvPicPr>
          <p:nvPr userDrawn="1"/>
        </p:nvPicPr>
        <p:blipFill>
          <a:blip r:embed="rId22"/>
          <a:stretch>
            <a:fillRect/>
          </a:stretch>
        </p:blipFill>
        <p:spPr>
          <a:xfrm>
            <a:off x="7413625" y="2725738"/>
            <a:ext cx="836613" cy="850900"/>
          </a:xfrm>
          <a:prstGeom prst="rect">
            <a:avLst/>
          </a:prstGeom>
          <a:noFill/>
          <a:ln w="9525">
            <a:noFill/>
          </a:ln>
        </p:spPr>
      </p:pic>
      <p:pic>
        <p:nvPicPr>
          <p:cNvPr id="4107" name="Picture 12" descr="PPECLOGO-eff-0-1"/>
          <p:cNvPicPr>
            <a:picLocks noChangeAspect="1"/>
          </p:cNvPicPr>
          <p:nvPr userDrawn="1"/>
        </p:nvPicPr>
        <p:blipFill>
          <a:blip r:embed="rId23"/>
          <a:stretch>
            <a:fillRect/>
          </a:stretch>
        </p:blipFill>
        <p:spPr>
          <a:xfrm>
            <a:off x="5956300" y="3624263"/>
            <a:ext cx="390525" cy="393700"/>
          </a:xfrm>
          <a:prstGeom prst="rect">
            <a:avLst/>
          </a:prstGeom>
          <a:noFill/>
          <a:ln w="9525">
            <a:noFill/>
          </a:ln>
        </p:spPr>
      </p:pic>
      <p:pic>
        <p:nvPicPr>
          <p:cNvPr id="4108" name="Picture 13" descr="PPECLOGO-eff-0-1"/>
          <p:cNvPicPr>
            <a:picLocks noChangeAspect="1"/>
          </p:cNvPicPr>
          <p:nvPr userDrawn="1"/>
        </p:nvPicPr>
        <p:blipFill>
          <a:blip r:embed="rId23"/>
          <a:stretch>
            <a:fillRect/>
          </a:stretch>
        </p:blipFill>
        <p:spPr>
          <a:xfrm>
            <a:off x="8439150" y="2365375"/>
            <a:ext cx="392113" cy="392113"/>
          </a:xfrm>
          <a:prstGeom prst="rect">
            <a:avLst/>
          </a:prstGeom>
          <a:noFill/>
          <a:ln w="9525">
            <a:noFill/>
          </a:ln>
        </p:spPr>
      </p:pic>
      <p:pic>
        <p:nvPicPr>
          <p:cNvPr id="4109" name="Picture 14" descr="PPECLOGO-eff2-1-2"/>
          <p:cNvPicPr>
            <a:picLocks noChangeAspect="1"/>
          </p:cNvPicPr>
          <p:nvPr userDrawn="1"/>
        </p:nvPicPr>
        <p:blipFill>
          <a:blip r:embed="rId24"/>
          <a:stretch>
            <a:fillRect/>
          </a:stretch>
        </p:blipFill>
        <p:spPr>
          <a:xfrm>
            <a:off x="1539875" y="2795588"/>
            <a:ext cx="1273175" cy="1428750"/>
          </a:xfrm>
          <a:prstGeom prst="rect">
            <a:avLst/>
          </a:prstGeom>
          <a:noFill/>
          <a:ln w="9525">
            <a:noFill/>
          </a:ln>
        </p:spPr>
      </p:pic>
      <p:pic>
        <p:nvPicPr>
          <p:cNvPr id="4110" name="Picture 15" descr="PPECLOGO-eff2-1-3"/>
          <p:cNvPicPr>
            <a:picLocks noChangeAspect="1"/>
          </p:cNvPicPr>
          <p:nvPr userDrawn="1"/>
        </p:nvPicPr>
        <p:blipFill>
          <a:blip r:embed="rId25"/>
          <a:stretch>
            <a:fillRect/>
          </a:stretch>
        </p:blipFill>
        <p:spPr>
          <a:xfrm>
            <a:off x="2987675" y="2786063"/>
            <a:ext cx="327025" cy="365125"/>
          </a:xfrm>
          <a:prstGeom prst="rect">
            <a:avLst/>
          </a:prstGeom>
          <a:noFill/>
          <a:ln w="9525">
            <a:noFill/>
          </a:ln>
        </p:spPr>
      </p:pic>
      <p:pic>
        <p:nvPicPr>
          <p:cNvPr id="4111" name="Picture 16" descr="PPECLOGO-eff2-1-4"/>
          <p:cNvPicPr>
            <a:picLocks noChangeAspect="1"/>
          </p:cNvPicPr>
          <p:nvPr userDrawn="1"/>
        </p:nvPicPr>
        <p:blipFill>
          <a:blip r:embed="rId26"/>
          <a:stretch>
            <a:fillRect/>
          </a:stretch>
        </p:blipFill>
        <p:spPr>
          <a:xfrm>
            <a:off x="6388100" y="3325813"/>
            <a:ext cx="527050" cy="585787"/>
          </a:xfrm>
          <a:prstGeom prst="rect">
            <a:avLst/>
          </a:prstGeom>
          <a:noFill/>
          <a:ln w="9525">
            <a:noFill/>
          </a:ln>
        </p:spPr>
      </p:pic>
      <p:pic>
        <p:nvPicPr>
          <p:cNvPr id="4112" name="Picture 17" descr="PPECLOGO-eff2-1-3"/>
          <p:cNvPicPr>
            <a:picLocks noChangeAspect="1"/>
          </p:cNvPicPr>
          <p:nvPr userDrawn="1"/>
        </p:nvPicPr>
        <p:blipFill>
          <a:blip r:embed="rId25"/>
          <a:stretch>
            <a:fillRect/>
          </a:stretch>
        </p:blipFill>
        <p:spPr>
          <a:xfrm>
            <a:off x="6927850" y="2909888"/>
            <a:ext cx="269875" cy="301625"/>
          </a:xfrm>
          <a:prstGeom prst="rect">
            <a:avLst/>
          </a:prstGeom>
          <a:noFill/>
          <a:ln w="9525">
            <a:noFill/>
          </a:ln>
        </p:spPr>
      </p:pic>
      <p:pic>
        <p:nvPicPr>
          <p:cNvPr id="4113" name="Picture 18" descr="PPECLOGO-eff2-1-3"/>
          <p:cNvPicPr>
            <a:picLocks noChangeAspect="1"/>
          </p:cNvPicPr>
          <p:nvPr userDrawn="1"/>
        </p:nvPicPr>
        <p:blipFill>
          <a:blip r:embed="rId25"/>
          <a:stretch>
            <a:fillRect/>
          </a:stretch>
        </p:blipFill>
        <p:spPr>
          <a:xfrm>
            <a:off x="7307263" y="3446463"/>
            <a:ext cx="211137" cy="236537"/>
          </a:xfrm>
          <a:prstGeom prst="rect">
            <a:avLst/>
          </a:prstGeom>
          <a:noFill/>
          <a:ln w="9525">
            <a:noFill/>
          </a:ln>
        </p:spPr>
      </p:pic>
      <p:sp>
        <p:nvSpPr>
          <p:cNvPr id="4114" name="Rectangle 2"/>
          <p:cNvSpPr>
            <a:spLocks noGrp="1"/>
          </p:cNvSpPr>
          <p:nvPr>
            <p:ph type="title"/>
          </p:nvPr>
        </p:nvSpPr>
        <p:spPr>
          <a:xfrm>
            <a:off x="631825" y="590550"/>
            <a:ext cx="7881938" cy="635000"/>
          </a:xfrm>
          <a:prstGeom prst="rect">
            <a:avLst/>
          </a:prstGeom>
          <a:noFill/>
          <a:ln w="9525">
            <a:noFill/>
          </a:ln>
        </p:spPr>
        <p:txBody>
          <a:bodyPr anchor="ctr"/>
          <a:lstStyle/>
          <a:p>
            <a:pPr lvl="0"/>
            <a:r>
              <a:rPr lang="zh-CN" altLang="en-US"/>
              <a:t>单击此处编辑母版标题样式</a:t>
            </a:r>
          </a:p>
        </p:txBody>
      </p:sp>
      <p:sp>
        <p:nvSpPr>
          <p:cNvPr id="4115" name="Rectangle 3"/>
          <p:cNvSpPr>
            <a:spLocks noGrp="1"/>
          </p:cNvSpPr>
          <p:nvPr>
            <p:ph type="body" idx="1"/>
          </p:nvPr>
        </p:nvSpPr>
        <p:spPr>
          <a:xfrm>
            <a:off x="631825" y="1600200"/>
            <a:ext cx="7881938" cy="4276725"/>
          </a:xfrm>
          <a:prstGeom prst="rect">
            <a:avLst/>
          </a:prstGeom>
          <a:noFill/>
          <a:ln w="9525">
            <a:noFill/>
          </a:ln>
        </p:spPr>
        <p:txBody>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rgbClr val="333333"/>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rgbClr val="333333"/>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rgbClr val="333333"/>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295" y="274638"/>
            <a:ext cx="8231315"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295" y="1600200"/>
            <a:ext cx="8231315"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95" y="6356350"/>
            <a:ext cx="2134045"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851" y="6356350"/>
            <a:ext cx="2896203"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4565" y="6356350"/>
            <a:ext cx="2134045"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grpSp>
        <p:nvGrpSpPr>
          <p:cNvPr id="3074" name="Group 4"/>
          <p:cNvGrpSpPr/>
          <p:nvPr userDrawn="1"/>
        </p:nvGrpSpPr>
        <p:grpSpPr>
          <a:xfrm>
            <a:off x="0" y="6480175"/>
            <a:ext cx="9144000" cy="377825"/>
            <a:chOff x="0" y="0"/>
            <a:chExt cx="5834" cy="241"/>
          </a:xfrm>
        </p:grpSpPr>
        <p:sp>
          <p:nvSpPr>
            <p:cNvPr id="3075" name="Freeform 5"/>
            <p:cNvSpPr/>
            <p:nvPr userDrawn="1"/>
          </p:nvSpPr>
          <p:spPr>
            <a:xfrm>
              <a:off x="0" y="0"/>
              <a:ext cx="5834" cy="241"/>
            </a:xfrm>
            <a:custGeom>
              <a:avLst/>
              <a:gdLst/>
              <a:ahLst/>
              <a:cxnLst>
                <a:cxn ang="0">
                  <a:pos x="2845" y="178"/>
                </a:cxn>
                <a:cxn ang="0">
                  <a:pos x="2855" y="177"/>
                </a:cxn>
                <a:cxn ang="0">
                  <a:pos x="2861" y="160"/>
                </a:cxn>
                <a:cxn ang="0">
                  <a:pos x="2861" y="149"/>
                </a:cxn>
                <a:cxn ang="0">
                  <a:pos x="2845" y="125"/>
                </a:cxn>
                <a:cxn ang="0">
                  <a:pos x="2854" y="108"/>
                </a:cxn>
                <a:cxn ang="0">
                  <a:pos x="2885" y="110"/>
                </a:cxn>
                <a:cxn ang="0">
                  <a:pos x="2896" y="95"/>
                </a:cxn>
                <a:cxn ang="0">
                  <a:pos x="2891" y="71"/>
                </a:cxn>
                <a:cxn ang="0">
                  <a:pos x="2890" y="58"/>
                </a:cxn>
                <a:cxn ang="0">
                  <a:pos x="2905" y="47"/>
                </a:cxn>
                <a:cxn ang="0">
                  <a:pos x="2920" y="54"/>
                </a:cxn>
                <a:cxn ang="0">
                  <a:pos x="2940" y="57"/>
                </a:cxn>
                <a:cxn ang="0">
                  <a:pos x="2952" y="39"/>
                </a:cxn>
                <a:cxn ang="0">
                  <a:pos x="2952" y="18"/>
                </a:cxn>
                <a:cxn ang="0">
                  <a:pos x="2969" y="12"/>
                </a:cxn>
                <a:cxn ang="0">
                  <a:pos x="2979" y="15"/>
                </a:cxn>
                <a:cxn ang="0">
                  <a:pos x="2991" y="31"/>
                </a:cxn>
                <a:cxn ang="0">
                  <a:pos x="3007" y="32"/>
                </a:cxn>
                <a:cxn ang="0">
                  <a:pos x="3017" y="28"/>
                </a:cxn>
                <a:cxn ang="0">
                  <a:pos x="3049" y="0"/>
                </a:cxn>
                <a:cxn ang="0">
                  <a:pos x="3063" y="32"/>
                </a:cxn>
                <a:cxn ang="0">
                  <a:pos x="3085" y="33"/>
                </a:cxn>
                <a:cxn ang="0">
                  <a:pos x="3102" y="16"/>
                </a:cxn>
                <a:cxn ang="0">
                  <a:pos x="3116" y="18"/>
                </a:cxn>
                <a:cxn ang="0">
                  <a:pos x="3127" y="28"/>
                </a:cxn>
                <a:cxn ang="0">
                  <a:pos x="3124" y="52"/>
                </a:cxn>
                <a:cxn ang="0">
                  <a:pos x="3141" y="66"/>
                </a:cxn>
                <a:cxn ang="0">
                  <a:pos x="3154" y="62"/>
                </a:cxn>
                <a:cxn ang="0">
                  <a:pos x="3174" y="56"/>
                </a:cxn>
                <a:cxn ang="0">
                  <a:pos x="3186" y="68"/>
                </a:cxn>
                <a:cxn ang="0">
                  <a:pos x="3180" y="90"/>
                </a:cxn>
                <a:cxn ang="0">
                  <a:pos x="3179" y="104"/>
                </a:cxn>
                <a:cxn ang="0">
                  <a:pos x="3199" y="113"/>
                </a:cxn>
                <a:cxn ang="0">
                  <a:pos x="3217" y="114"/>
                </a:cxn>
                <a:cxn ang="0">
                  <a:pos x="3226" y="130"/>
                </a:cxn>
                <a:cxn ang="0">
                  <a:pos x="3225" y="140"/>
                </a:cxn>
                <a:cxn ang="0">
                  <a:pos x="3210" y="170"/>
                </a:cxn>
                <a:cxn ang="0">
                  <a:pos x="5834" y="178"/>
                </a:cxn>
                <a:cxn ang="0">
                  <a:pos x="3215" y="241"/>
                </a:cxn>
                <a:cxn ang="0">
                  <a:pos x="0" y="241"/>
                </a:cxn>
              </a:cxnLst>
              <a:rect l="0" t="0" r="0" b="0"/>
              <a:pathLst>
                <a:path w="16000" h="636">
                  <a:moveTo>
                    <a:pt x="0" y="469"/>
                  </a:moveTo>
                  <a:lnTo>
                    <a:pt x="7802" y="469"/>
                  </a:lnTo>
                  <a:lnTo>
                    <a:pt x="7812" y="468"/>
                  </a:lnTo>
                  <a:cubicBezTo>
                    <a:pt x="7818" y="467"/>
                    <a:pt x="7823" y="466"/>
                    <a:pt x="7829" y="466"/>
                  </a:cubicBezTo>
                  <a:cubicBezTo>
                    <a:pt x="7837" y="465"/>
                    <a:pt x="7835" y="462"/>
                    <a:pt x="7837" y="455"/>
                  </a:cubicBezTo>
                  <a:cubicBezTo>
                    <a:pt x="7840" y="443"/>
                    <a:pt x="7843" y="432"/>
                    <a:pt x="7847" y="421"/>
                  </a:cubicBezTo>
                  <a:cubicBezTo>
                    <a:pt x="7849" y="416"/>
                    <a:pt x="7850" y="411"/>
                    <a:pt x="7852" y="406"/>
                  </a:cubicBezTo>
                  <a:cubicBezTo>
                    <a:pt x="7855" y="399"/>
                    <a:pt x="7851" y="399"/>
                    <a:pt x="7846" y="394"/>
                  </a:cubicBezTo>
                  <a:cubicBezTo>
                    <a:pt x="7831" y="379"/>
                    <a:pt x="7815" y="363"/>
                    <a:pt x="7800" y="348"/>
                  </a:cubicBezTo>
                  <a:cubicBezTo>
                    <a:pt x="7794" y="342"/>
                    <a:pt x="7800" y="336"/>
                    <a:pt x="7803" y="329"/>
                  </a:cubicBezTo>
                  <a:cubicBezTo>
                    <a:pt x="7806" y="324"/>
                    <a:pt x="7808" y="319"/>
                    <a:pt x="7811" y="314"/>
                  </a:cubicBezTo>
                  <a:cubicBezTo>
                    <a:pt x="7816" y="304"/>
                    <a:pt x="7821" y="294"/>
                    <a:pt x="7826" y="284"/>
                  </a:cubicBezTo>
                  <a:cubicBezTo>
                    <a:pt x="7848" y="287"/>
                    <a:pt x="7870" y="290"/>
                    <a:pt x="7893" y="292"/>
                  </a:cubicBezTo>
                  <a:cubicBezTo>
                    <a:pt x="7901" y="293"/>
                    <a:pt x="7908" y="297"/>
                    <a:pt x="7913" y="290"/>
                  </a:cubicBezTo>
                  <a:cubicBezTo>
                    <a:pt x="7916" y="286"/>
                    <a:pt x="7919" y="282"/>
                    <a:pt x="7922" y="277"/>
                  </a:cubicBezTo>
                  <a:cubicBezTo>
                    <a:pt x="7928" y="269"/>
                    <a:pt x="7935" y="261"/>
                    <a:pt x="7942" y="252"/>
                  </a:cubicBezTo>
                  <a:cubicBezTo>
                    <a:pt x="7948" y="245"/>
                    <a:pt x="7941" y="230"/>
                    <a:pt x="7938" y="221"/>
                  </a:cubicBezTo>
                  <a:cubicBezTo>
                    <a:pt x="7935" y="210"/>
                    <a:pt x="7932" y="199"/>
                    <a:pt x="7929" y="188"/>
                  </a:cubicBezTo>
                  <a:cubicBezTo>
                    <a:pt x="7927" y="181"/>
                    <a:pt x="7925" y="174"/>
                    <a:pt x="7923" y="167"/>
                  </a:cubicBezTo>
                  <a:cubicBezTo>
                    <a:pt x="7921" y="159"/>
                    <a:pt x="7918" y="157"/>
                    <a:pt x="7925" y="153"/>
                  </a:cubicBezTo>
                  <a:cubicBezTo>
                    <a:pt x="7934" y="146"/>
                    <a:pt x="7944" y="140"/>
                    <a:pt x="7953" y="134"/>
                  </a:cubicBezTo>
                  <a:cubicBezTo>
                    <a:pt x="7958" y="131"/>
                    <a:pt x="7962" y="127"/>
                    <a:pt x="7967" y="124"/>
                  </a:cubicBezTo>
                  <a:cubicBezTo>
                    <a:pt x="7973" y="120"/>
                    <a:pt x="7974" y="116"/>
                    <a:pt x="7981" y="121"/>
                  </a:cubicBezTo>
                  <a:cubicBezTo>
                    <a:pt x="7990" y="128"/>
                    <a:pt x="7999" y="135"/>
                    <a:pt x="8008" y="142"/>
                  </a:cubicBezTo>
                  <a:cubicBezTo>
                    <a:pt x="8018" y="150"/>
                    <a:pt x="8028" y="158"/>
                    <a:pt x="8039" y="166"/>
                  </a:cubicBezTo>
                  <a:cubicBezTo>
                    <a:pt x="8047" y="160"/>
                    <a:pt x="8056" y="155"/>
                    <a:pt x="8064" y="150"/>
                  </a:cubicBezTo>
                  <a:cubicBezTo>
                    <a:pt x="8073" y="144"/>
                    <a:pt x="8081" y="140"/>
                    <a:pt x="8090" y="135"/>
                  </a:cubicBezTo>
                  <a:cubicBezTo>
                    <a:pt x="8099" y="131"/>
                    <a:pt x="8095" y="113"/>
                    <a:pt x="8095" y="104"/>
                  </a:cubicBezTo>
                  <a:cubicBezTo>
                    <a:pt x="8095" y="91"/>
                    <a:pt x="8095" y="78"/>
                    <a:pt x="8095" y="65"/>
                  </a:cubicBezTo>
                  <a:cubicBezTo>
                    <a:pt x="8095" y="60"/>
                    <a:pt x="8095" y="54"/>
                    <a:pt x="8095" y="48"/>
                  </a:cubicBezTo>
                  <a:cubicBezTo>
                    <a:pt x="8101" y="46"/>
                    <a:pt x="8106" y="45"/>
                    <a:pt x="8111" y="43"/>
                  </a:cubicBezTo>
                  <a:cubicBezTo>
                    <a:pt x="8122" y="39"/>
                    <a:pt x="8132" y="36"/>
                    <a:pt x="8143" y="32"/>
                  </a:cubicBezTo>
                  <a:cubicBezTo>
                    <a:pt x="8148" y="30"/>
                    <a:pt x="8154" y="29"/>
                    <a:pt x="8159" y="27"/>
                  </a:cubicBezTo>
                  <a:cubicBezTo>
                    <a:pt x="8162" y="31"/>
                    <a:pt x="8166" y="35"/>
                    <a:pt x="8169" y="40"/>
                  </a:cubicBezTo>
                  <a:cubicBezTo>
                    <a:pt x="8177" y="50"/>
                    <a:pt x="8184" y="60"/>
                    <a:pt x="8192" y="70"/>
                  </a:cubicBezTo>
                  <a:cubicBezTo>
                    <a:pt x="8195" y="74"/>
                    <a:pt x="8198" y="78"/>
                    <a:pt x="8202" y="83"/>
                  </a:cubicBezTo>
                  <a:cubicBezTo>
                    <a:pt x="8206" y="88"/>
                    <a:pt x="8206" y="92"/>
                    <a:pt x="8214" y="90"/>
                  </a:cubicBezTo>
                  <a:cubicBezTo>
                    <a:pt x="8224" y="87"/>
                    <a:pt x="8235" y="85"/>
                    <a:pt x="8246" y="84"/>
                  </a:cubicBezTo>
                  <a:cubicBezTo>
                    <a:pt x="8252" y="83"/>
                    <a:pt x="8257" y="82"/>
                    <a:pt x="8263" y="82"/>
                  </a:cubicBezTo>
                  <a:cubicBezTo>
                    <a:pt x="8270" y="81"/>
                    <a:pt x="8273" y="83"/>
                    <a:pt x="8275" y="75"/>
                  </a:cubicBezTo>
                  <a:cubicBezTo>
                    <a:pt x="8282" y="51"/>
                    <a:pt x="8288" y="28"/>
                    <a:pt x="8295" y="4"/>
                  </a:cubicBezTo>
                  <a:cubicBezTo>
                    <a:pt x="8317" y="3"/>
                    <a:pt x="8339" y="1"/>
                    <a:pt x="8362" y="0"/>
                  </a:cubicBezTo>
                  <a:cubicBezTo>
                    <a:pt x="8368" y="16"/>
                    <a:pt x="8375" y="31"/>
                    <a:pt x="8381" y="47"/>
                  </a:cubicBezTo>
                  <a:cubicBezTo>
                    <a:pt x="8385" y="57"/>
                    <a:pt x="8391" y="83"/>
                    <a:pt x="8401" y="85"/>
                  </a:cubicBezTo>
                  <a:cubicBezTo>
                    <a:pt x="8416" y="87"/>
                    <a:pt x="8430" y="90"/>
                    <a:pt x="8444" y="93"/>
                  </a:cubicBezTo>
                  <a:cubicBezTo>
                    <a:pt x="8454" y="96"/>
                    <a:pt x="8454" y="96"/>
                    <a:pt x="8462" y="88"/>
                  </a:cubicBezTo>
                  <a:cubicBezTo>
                    <a:pt x="8467" y="83"/>
                    <a:pt x="8472" y="78"/>
                    <a:pt x="8477" y="73"/>
                  </a:cubicBezTo>
                  <a:cubicBezTo>
                    <a:pt x="8488" y="62"/>
                    <a:pt x="8498" y="52"/>
                    <a:pt x="8508" y="42"/>
                  </a:cubicBezTo>
                  <a:cubicBezTo>
                    <a:pt x="8516" y="34"/>
                    <a:pt x="8516" y="34"/>
                    <a:pt x="8526" y="39"/>
                  </a:cubicBezTo>
                  <a:cubicBezTo>
                    <a:pt x="8533" y="42"/>
                    <a:pt x="8540" y="45"/>
                    <a:pt x="8547" y="48"/>
                  </a:cubicBezTo>
                  <a:cubicBezTo>
                    <a:pt x="8553" y="52"/>
                    <a:pt x="8560" y="55"/>
                    <a:pt x="8567" y="58"/>
                  </a:cubicBezTo>
                  <a:cubicBezTo>
                    <a:pt x="8577" y="63"/>
                    <a:pt x="8577" y="63"/>
                    <a:pt x="8575" y="74"/>
                  </a:cubicBezTo>
                  <a:cubicBezTo>
                    <a:pt x="8574" y="88"/>
                    <a:pt x="8572" y="102"/>
                    <a:pt x="8570" y="116"/>
                  </a:cubicBezTo>
                  <a:cubicBezTo>
                    <a:pt x="8569" y="123"/>
                    <a:pt x="8568" y="130"/>
                    <a:pt x="8567" y="137"/>
                  </a:cubicBezTo>
                  <a:cubicBezTo>
                    <a:pt x="8566" y="145"/>
                    <a:pt x="8573" y="146"/>
                    <a:pt x="8580" y="150"/>
                  </a:cubicBezTo>
                  <a:cubicBezTo>
                    <a:pt x="8592" y="157"/>
                    <a:pt x="8603" y="165"/>
                    <a:pt x="8614" y="173"/>
                  </a:cubicBezTo>
                  <a:cubicBezTo>
                    <a:pt x="8622" y="179"/>
                    <a:pt x="8622" y="179"/>
                    <a:pt x="8631" y="173"/>
                  </a:cubicBezTo>
                  <a:cubicBezTo>
                    <a:pt x="8638" y="170"/>
                    <a:pt x="8644" y="166"/>
                    <a:pt x="8650" y="163"/>
                  </a:cubicBezTo>
                  <a:cubicBezTo>
                    <a:pt x="8662" y="155"/>
                    <a:pt x="8674" y="148"/>
                    <a:pt x="8687" y="141"/>
                  </a:cubicBezTo>
                  <a:cubicBezTo>
                    <a:pt x="8694" y="137"/>
                    <a:pt x="8698" y="144"/>
                    <a:pt x="8704" y="149"/>
                  </a:cubicBezTo>
                  <a:cubicBezTo>
                    <a:pt x="8710" y="154"/>
                    <a:pt x="8715" y="159"/>
                    <a:pt x="8721" y="164"/>
                  </a:cubicBezTo>
                  <a:cubicBezTo>
                    <a:pt x="8727" y="169"/>
                    <a:pt x="8732" y="174"/>
                    <a:pt x="8738" y="179"/>
                  </a:cubicBezTo>
                  <a:cubicBezTo>
                    <a:pt x="8745" y="184"/>
                    <a:pt x="8739" y="190"/>
                    <a:pt x="8736" y="197"/>
                  </a:cubicBezTo>
                  <a:cubicBezTo>
                    <a:pt x="8731" y="211"/>
                    <a:pt x="8725" y="224"/>
                    <a:pt x="8720" y="238"/>
                  </a:cubicBezTo>
                  <a:cubicBezTo>
                    <a:pt x="8717" y="245"/>
                    <a:pt x="8714" y="251"/>
                    <a:pt x="8712" y="258"/>
                  </a:cubicBezTo>
                  <a:cubicBezTo>
                    <a:pt x="8709" y="266"/>
                    <a:pt x="8714" y="269"/>
                    <a:pt x="8719" y="275"/>
                  </a:cubicBezTo>
                  <a:cubicBezTo>
                    <a:pt x="8725" y="283"/>
                    <a:pt x="8732" y="299"/>
                    <a:pt x="8742" y="299"/>
                  </a:cubicBezTo>
                  <a:cubicBezTo>
                    <a:pt x="8753" y="299"/>
                    <a:pt x="8763" y="299"/>
                    <a:pt x="8774" y="299"/>
                  </a:cubicBezTo>
                  <a:cubicBezTo>
                    <a:pt x="8785" y="299"/>
                    <a:pt x="8796" y="299"/>
                    <a:pt x="8807" y="299"/>
                  </a:cubicBezTo>
                  <a:cubicBezTo>
                    <a:pt x="8812" y="300"/>
                    <a:pt x="8817" y="300"/>
                    <a:pt x="8823" y="300"/>
                  </a:cubicBezTo>
                  <a:cubicBezTo>
                    <a:pt x="8830" y="300"/>
                    <a:pt x="8833" y="297"/>
                    <a:pt x="8835" y="305"/>
                  </a:cubicBezTo>
                  <a:cubicBezTo>
                    <a:pt x="8839" y="317"/>
                    <a:pt x="8844" y="330"/>
                    <a:pt x="8848" y="342"/>
                  </a:cubicBezTo>
                  <a:cubicBezTo>
                    <a:pt x="8850" y="347"/>
                    <a:pt x="8851" y="353"/>
                    <a:pt x="8853" y="358"/>
                  </a:cubicBezTo>
                  <a:cubicBezTo>
                    <a:pt x="8856" y="366"/>
                    <a:pt x="8852" y="366"/>
                    <a:pt x="8846" y="370"/>
                  </a:cubicBezTo>
                  <a:cubicBezTo>
                    <a:pt x="8828" y="384"/>
                    <a:pt x="8810" y="398"/>
                    <a:pt x="8793" y="411"/>
                  </a:cubicBezTo>
                  <a:cubicBezTo>
                    <a:pt x="8797" y="423"/>
                    <a:pt x="8801" y="435"/>
                    <a:pt x="8804" y="448"/>
                  </a:cubicBezTo>
                  <a:cubicBezTo>
                    <a:pt x="8806" y="454"/>
                    <a:pt x="8806" y="463"/>
                    <a:pt x="8809" y="469"/>
                  </a:cubicBezTo>
                  <a:lnTo>
                    <a:pt x="16000" y="469"/>
                  </a:lnTo>
                  <a:lnTo>
                    <a:pt x="16000" y="636"/>
                  </a:lnTo>
                  <a:lnTo>
                    <a:pt x="8818" y="636"/>
                  </a:lnTo>
                  <a:lnTo>
                    <a:pt x="7825" y="636"/>
                  </a:lnTo>
                  <a:lnTo>
                    <a:pt x="0" y="636"/>
                  </a:lnTo>
                  <a:lnTo>
                    <a:pt x="0" y="469"/>
                  </a:lnTo>
                  <a:close/>
                </a:path>
              </a:pathLst>
            </a:custGeom>
            <a:solidFill>
              <a:schemeClr val="bg1">
                <a:alpha val="100000"/>
              </a:schemeClr>
            </a:solidFill>
            <a:ln w="9525">
              <a:noFill/>
            </a:ln>
          </p:spPr>
          <p:txBody>
            <a:bodyPr/>
            <a:lstStyle/>
            <a:p>
              <a:endParaRPr lang="zh-CN" altLang="en-US" sz="1350"/>
            </a:p>
          </p:txBody>
        </p:sp>
        <p:sp>
          <p:nvSpPr>
            <p:cNvPr id="3076" name="Freeform 6"/>
            <p:cNvSpPr/>
            <p:nvPr userDrawn="1"/>
          </p:nvSpPr>
          <p:spPr>
            <a:xfrm>
              <a:off x="2883" y="43"/>
              <a:ext cx="307" cy="198"/>
            </a:xfrm>
            <a:custGeom>
              <a:avLst/>
              <a:gdLst/>
              <a:ahLst/>
              <a:cxnLst>
                <a:cxn ang="0">
                  <a:pos x="225" y="39"/>
                </a:cxn>
                <a:cxn ang="0">
                  <a:pos x="270" y="77"/>
                </a:cxn>
                <a:cxn ang="0">
                  <a:pos x="301" y="198"/>
                </a:cxn>
                <a:cxn ang="0">
                  <a:pos x="5" y="198"/>
                </a:cxn>
                <a:cxn ang="0">
                  <a:pos x="25" y="95"/>
                </a:cxn>
                <a:cxn ang="0">
                  <a:pos x="225" y="39"/>
                </a:cxn>
              </a:cxnLst>
              <a:rect l="0" t="0" r="0" b="0"/>
              <a:pathLst>
                <a:path w="840" h="523">
                  <a:moveTo>
                    <a:pt x="617" y="103"/>
                  </a:moveTo>
                  <a:cubicBezTo>
                    <a:pt x="663" y="129"/>
                    <a:pt x="704" y="163"/>
                    <a:pt x="738" y="204"/>
                  </a:cubicBezTo>
                  <a:cubicBezTo>
                    <a:pt x="811" y="295"/>
                    <a:pt x="840" y="412"/>
                    <a:pt x="824" y="523"/>
                  </a:cubicBezTo>
                  <a:lnTo>
                    <a:pt x="14" y="523"/>
                  </a:lnTo>
                  <a:cubicBezTo>
                    <a:pt x="0" y="431"/>
                    <a:pt x="18" y="334"/>
                    <a:pt x="68" y="250"/>
                  </a:cubicBezTo>
                  <a:cubicBezTo>
                    <a:pt x="180" y="64"/>
                    <a:pt x="426" y="0"/>
                    <a:pt x="617" y="103"/>
                  </a:cubicBezTo>
                  <a:close/>
                </a:path>
              </a:pathLst>
            </a:custGeom>
            <a:solidFill>
              <a:srgbClr val="FFFFFF">
                <a:alpha val="100000"/>
              </a:srgbClr>
            </a:solidFill>
            <a:ln w="9525">
              <a:noFill/>
            </a:ln>
          </p:spPr>
          <p:txBody>
            <a:bodyPr/>
            <a:lstStyle/>
            <a:p>
              <a:endParaRPr lang="zh-CN" altLang="en-US" sz="1350"/>
            </a:p>
          </p:txBody>
        </p:sp>
      </p:grpSp>
      <p:sp>
        <p:nvSpPr>
          <p:cNvPr id="3077" name="TextBox 6"/>
          <p:cNvSpPr txBox="1"/>
          <p:nvPr userDrawn="1"/>
        </p:nvSpPr>
        <p:spPr>
          <a:xfrm>
            <a:off x="4588827" y="6586538"/>
            <a:ext cx="331470" cy="252730"/>
          </a:xfrm>
          <a:prstGeom prst="rect">
            <a:avLst/>
          </a:prstGeom>
          <a:noFill/>
          <a:ln w="9525">
            <a:noFill/>
          </a:ln>
        </p:spPr>
        <p:txBody>
          <a:bodyPr wrap="none">
            <a:spAutoFit/>
          </a:bodyPr>
          <a:lstStyle/>
          <a:p>
            <a:pPr lvl="0" algn="ctr" eaLnBrk="1" hangingPunct="1"/>
            <a:fld id="{9A0DB2DC-4C9A-4742-B13C-FB6460FD3503}" type="slidenum">
              <a:rPr lang="zh-CN" altLang="en-US" sz="1050" dirty="0">
                <a:solidFill>
                  <a:schemeClr val="accent1"/>
                </a:solidFill>
                <a:latin typeface="Arial" panose="020B0604020202020204" pitchFamily="34" charset="0"/>
              </a:rPr>
              <a:t>‹#›</a:t>
            </a:fld>
            <a:endParaRPr lang="zh-CN" altLang="en-US" sz="1050" dirty="0">
              <a:solidFill>
                <a:schemeClr val="accent1"/>
              </a:solidFill>
              <a:latin typeface="Arial" panose="020B0604020202020204" pitchFamily="34" charset="0"/>
            </a:endParaRPr>
          </a:p>
        </p:txBody>
      </p:sp>
      <p:sp>
        <p:nvSpPr>
          <p:cNvPr id="3078" name="Rectangle 2"/>
          <p:cNvSpPr>
            <a:spLocks noGrp="1"/>
          </p:cNvSpPr>
          <p:nvPr>
            <p:ph type="title"/>
          </p:nvPr>
        </p:nvSpPr>
        <p:spPr>
          <a:xfrm>
            <a:off x="631825" y="590550"/>
            <a:ext cx="7881938" cy="635000"/>
          </a:xfrm>
          <a:prstGeom prst="rect">
            <a:avLst/>
          </a:prstGeom>
          <a:noFill/>
          <a:ln w="9525">
            <a:noFill/>
          </a:ln>
        </p:spPr>
        <p:txBody>
          <a:bodyPr anchor="ctr"/>
          <a:lstStyle/>
          <a:p>
            <a:pPr lvl="0"/>
            <a:r>
              <a:rPr lang="zh-CN" altLang="en-US"/>
              <a:t>单击此处编辑母版标题样式</a:t>
            </a:r>
          </a:p>
        </p:txBody>
      </p:sp>
      <p:sp>
        <p:nvSpPr>
          <p:cNvPr id="3079" name="Rectangle 3"/>
          <p:cNvSpPr>
            <a:spLocks noGrp="1"/>
          </p:cNvSpPr>
          <p:nvPr>
            <p:ph type="body" idx="1"/>
          </p:nvPr>
        </p:nvSpPr>
        <p:spPr>
          <a:xfrm>
            <a:off x="631825" y="1600200"/>
            <a:ext cx="7881938" cy="4276725"/>
          </a:xfrm>
          <a:prstGeom prst="rect">
            <a:avLst/>
          </a:prstGeom>
          <a:noFill/>
          <a:ln w="9525">
            <a:noFill/>
          </a:ln>
        </p:spPr>
        <p:txBody>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marL="0" lvl="0" indent="0" algn="l" defTabSz="685800" eaLnBrk="0" fontAlgn="base" latinLnBrk="0" hangingPunct="0">
        <a:lnSpc>
          <a:spcPct val="100000"/>
        </a:lnSpc>
        <a:spcBef>
          <a:spcPct val="0"/>
        </a:spcBef>
        <a:spcAft>
          <a:spcPct val="0"/>
        </a:spcAft>
        <a:buNone/>
        <a:defRPr sz="1800" b="0" i="0" u="none" kern="1200" baseline="0">
          <a:solidFill>
            <a:srgbClr val="333333"/>
          </a:solidFill>
          <a:latin typeface="+mj-lt"/>
          <a:ea typeface="+mj-ea"/>
          <a:cs typeface="+mj-cs"/>
        </a:defRPr>
      </a:lvl1pPr>
    </p:titleStyle>
    <p:bodyStyle>
      <a:lvl1pPr marL="257175" lvl="0" indent="-257175" algn="l" defTabSz="685800" eaLnBrk="0" fontAlgn="base" latinLnBrk="0" hangingPunct="0">
        <a:lnSpc>
          <a:spcPct val="100000"/>
        </a:lnSpc>
        <a:spcBef>
          <a:spcPct val="15000"/>
        </a:spcBef>
        <a:spcAft>
          <a:spcPct val="0"/>
        </a:spcAft>
        <a:buChar char="•"/>
        <a:defRPr sz="1500" b="0" i="0" u="none" kern="1200" baseline="0">
          <a:solidFill>
            <a:srgbClr val="333333"/>
          </a:solidFill>
          <a:latin typeface="+mn-lt"/>
          <a:ea typeface="+mn-ea"/>
          <a:cs typeface="+mn-cs"/>
        </a:defRPr>
      </a:lvl1pPr>
      <a:lvl2pPr marL="557530" lvl="1" indent="-214630" algn="l" defTabSz="685800" eaLnBrk="0" fontAlgn="base" latinLnBrk="0" hangingPunct="0">
        <a:lnSpc>
          <a:spcPct val="100000"/>
        </a:lnSpc>
        <a:spcBef>
          <a:spcPct val="15000"/>
        </a:spcBef>
        <a:spcAft>
          <a:spcPct val="0"/>
        </a:spcAft>
        <a:buChar char="–"/>
        <a:defRPr sz="1500" b="0" i="0" u="none" kern="1200" baseline="0">
          <a:solidFill>
            <a:srgbClr val="333333"/>
          </a:solidFill>
          <a:latin typeface="+mn-lt"/>
          <a:ea typeface="仿宋_GB2312" pitchFamily="1" charset="-122"/>
          <a:cs typeface="+mn-cs"/>
        </a:defRPr>
      </a:lvl2pPr>
      <a:lvl3pPr marL="857250" lvl="2" indent="-171450" algn="l" defTabSz="685800" eaLnBrk="0" fontAlgn="base" latinLnBrk="0" hangingPunct="0">
        <a:lnSpc>
          <a:spcPct val="100000"/>
        </a:lnSpc>
        <a:spcBef>
          <a:spcPct val="15000"/>
        </a:spcBef>
        <a:spcAft>
          <a:spcPct val="0"/>
        </a:spcAft>
        <a:buChar char="•"/>
        <a:defRPr sz="1800" b="0" i="0" u="none" kern="1200" baseline="0">
          <a:solidFill>
            <a:schemeClr val="tx1"/>
          </a:solidFill>
          <a:latin typeface="+mn-lt"/>
          <a:ea typeface="宋体" panose="02010600030101010101" pitchFamily="2" charset="-122"/>
          <a:cs typeface="+mn-cs"/>
        </a:defRPr>
      </a:lvl3pPr>
      <a:lvl4pPr marL="1200150" lvl="3" indent="-171450" algn="l" defTabSz="685800" eaLnBrk="0" fontAlgn="base" latinLnBrk="0" hangingPunct="0">
        <a:lnSpc>
          <a:spcPct val="100000"/>
        </a:lnSpc>
        <a:spcBef>
          <a:spcPct val="15000"/>
        </a:spcBef>
        <a:spcAft>
          <a:spcPct val="0"/>
        </a:spcAft>
        <a:buChar char="–"/>
        <a:defRPr sz="1500" b="0" i="0" u="none" kern="1200" baseline="0">
          <a:solidFill>
            <a:schemeClr val="tx1"/>
          </a:solidFill>
          <a:latin typeface="+mn-lt"/>
          <a:ea typeface="宋体" panose="02010600030101010101" pitchFamily="2" charset="-122"/>
          <a:cs typeface="+mn-cs"/>
        </a:defRPr>
      </a:lvl4pPr>
      <a:lvl5pPr marL="1543685" lvl="4" indent="-171450" algn="l" defTabSz="685800" eaLnBrk="0" fontAlgn="base" latinLnBrk="0" hangingPunct="0">
        <a:lnSpc>
          <a:spcPct val="100000"/>
        </a:lnSpc>
        <a:spcBef>
          <a:spcPct val="15000"/>
        </a:spcBef>
        <a:spcAft>
          <a:spcPct val="0"/>
        </a:spcAft>
        <a:buChar char="»"/>
        <a:defRPr sz="1500" b="0" i="0" u="none" kern="1200" baseline="0">
          <a:solidFill>
            <a:schemeClr val="tx1"/>
          </a:solidFill>
          <a:latin typeface="+mn-lt"/>
          <a:ea typeface="宋体" panose="02010600030101010101" pitchFamily="2" charset="-122"/>
          <a:cs typeface="+mn-cs"/>
        </a:defRPr>
      </a:lvl5pPr>
      <a:lvl6pPr marL="1886585" lvl="5" indent="-171450" algn="l" defTabSz="685800" eaLnBrk="0" fontAlgn="base" latinLnBrk="0" hangingPunct="0">
        <a:lnSpc>
          <a:spcPct val="100000"/>
        </a:lnSpc>
        <a:spcBef>
          <a:spcPct val="15000"/>
        </a:spcBef>
        <a:spcAft>
          <a:spcPct val="0"/>
        </a:spcAft>
        <a:buChar char="»"/>
        <a:defRPr sz="1500" b="0" i="0" u="none" kern="1200" baseline="0">
          <a:solidFill>
            <a:schemeClr val="tx1"/>
          </a:solidFill>
          <a:latin typeface="+mn-lt"/>
          <a:ea typeface="宋体" panose="02010600030101010101" pitchFamily="2" charset="-122"/>
          <a:cs typeface="+mn-cs"/>
        </a:defRPr>
      </a:lvl6pPr>
      <a:lvl7pPr marL="2229485" lvl="6" indent="-171450" algn="l" defTabSz="685800" eaLnBrk="0" fontAlgn="base" latinLnBrk="0" hangingPunct="0">
        <a:lnSpc>
          <a:spcPct val="100000"/>
        </a:lnSpc>
        <a:spcBef>
          <a:spcPct val="15000"/>
        </a:spcBef>
        <a:spcAft>
          <a:spcPct val="0"/>
        </a:spcAft>
        <a:buChar char="»"/>
        <a:defRPr sz="1500" b="0" i="0" u="none" kern="1200" baseline="0">
          <a:solidFill>
            <a:schemeClr val="tx1"/>
          </a:solidFill>
          <a:latin typeface="+mn-lt"/>
          <a:ea typeface="宋体" panose="02010600030101010101" pitchFamily="2" charset="-122"/>
          <a:cs typeface="+mn-cs"/>
        </a:defRPr>
      </a:lvl7pPr>
      <a:lvl8pPr marL="2572385" lvl="7" indent="-171450" algn="l" defTabSz="685800" eaLnBrk="0" fontAlgn="base" latinLnBrk="0" hangingPunct="0">
        <a:lnSpc>
          <a:spcPct val="100000"/>
        </a:lnSpc>
        <a:spcBef>
          <a:spcPct val="15000"/>
        </a:spcBef>
        <a:spcAft>
          <a:spcPct val="0"/>
        </a:spcAft>
        <a:buChar char="»"/>
        <a:defRPr sz="1500" b="0" i="0" u="none" kern="1200" baseline="0">
          <a:solidFill>
            <a:schemeClr val="tx1"/>
          </a:solidFill>
          <a:latin typeface="+mn-lt"/>
          <a:ea typeface="宋体" panose="02010600030101010101" pitchFamily="2" charset="-122"/>
          <a:cs typeface="+mn-cs"/>
        </a:defRPr>
      </a:lvl8pPr>
      <a:lvl9pPr marL="2915285" lvl="8" indent="-171450" algn="l" defTabSz="685800" eaLnBrk="0" fontAlgn="base" latinLnBrk="0" hangingPunct="0">
        <a:lnSpc>
          <a:spcPct val="100000"/>
        </a:lnSpc>
        <a:spcBef>
          <a:spcPct val="15000"/>
        </a:spcBef>
        <a:spcAft>
          <a:spcPct val="0"/>
        </a:spcAft>
        <a:buChar char="»"/>
        <a:defRPr sz="1500" b="0" i="0" u="none" kern="1200" baseline="0">
          <a:solidFill>
            <a:schemeClr val="tx1"/>
          </a:solidFill>
          <a:latin typeface="+mn-lt"/>
          <a:ea typeface="宋体" panose="02010600030101010101" pitchFamily="2" charset="-122"/>
          <a:cs typeface="+mn-cs"/>
        </a:defRPr>
      </a:lvl9pPr>
    </p:bodyStyle>
    <p:otherStyle>
      <a:lvl1pPr marL="0" lvl="0" indent="0" algn="l" defTabSz="685800" eaLnBrk="0" fontAlgn="base" latinLnBrk="0" hangingPunct="0">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1715135" lvl="5"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058035" lvl="6"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2400935" lvl="7"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2743835" lvl="8"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a:xfrm>
            <a:off x="457327" y="274638"/>
            <a:ext cx="8231887" cy="1143000"/>
          </a:xfrm>
          <a:prstGeom prst="rect">
            <a:avLst/>
          </a:prstGeom>
          <a:noFill/>
          <a:ln w="9525">
            <a:noFill/>
          </a:ln>
        </p:spPr>
        <p:txBody>
          <a:bodyPr anchor="ctr"/>
          <a:lstStyle/>
          <a:p>
            <a:pPr lvl="0"/>
            <a:r>
              <a:rPr lang="zh-CN" altLang="en-US" dirty="0"/>
              <a:t>单击此处编辑母版标题样式</a:t>
            </a:r>
          </a:p>
        </p:txBody>
      </p:sp>
      <p:sp>
        <p:nvSpPr>
          <p:cNvPr id="6147" name="文本占位符 2"/>
          <p:cNvSpPr>
            <a:spLocks noGrp="1"/>
          </p:cNvSpPr>
          <p:nvPr>
            <p:ph type="body"/>
          </p:nvPr>
        </p:nvSpPr>
        <p:spPr>
          <a:xfrm>
            <a:off x="457327" y="1600200"/>
            <a:ext cx="8231887"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327" y="6356350"/>
            <a:ext cx="2134193"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5068" y="6356350"/>
            <a:ext cx="2896404"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Garamond" panose="02020404030301010803"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5020" y="6356350"/>
            <a:ext cx="2134193"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en-US" altLang="zh-CN" dirty="0">
                <a:latin typeface="Garamond" panose="02020404030301010803" pitchFamily="18" charset="0"/>
              </a:rPr>
              <a:t>‹#›</a:t>
            </a:fld>
            <a:endParaRPr lang="en-US" altLang="zh-CN" dirty="0">
              <a:latin typeface="Garamond" panose="02020404030301010803" pitchFamily="18"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2"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36.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30.GIF"/></Relationships>
</file>

<file path=ppt/slides/_rels/slide1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18.png"/><Relationship Id="rId7" Type="http://schemas.openxmlformats.org/officeDocument/2006/relationships/image" Target="../media/image33.emf"/><Relationship Id="rId2" Type="http://schemas.openxmlformats.org/officeDocument/2006/relationships/image" Target="../media/image15.jpeg"/><Relationship Id="rId1" Type="http://schemas.openxmlformats.org/officeDocument/2006/relationships/slideLayout" Target="../slideLayouts/slideLayout36.xml"/><Relationship Id="rId6" Type="http://schemas.openxmlformats.org/officeDocument/2006/relationships/image" Target="../media/image32.emf"/><Relationship Id="rId5" Type="http://schemas.openxmlformats.org/officeDocument/2006/relationships/image" Target="../media/image19.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3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36.xml"/><Relationship Id="rId5" Type="http://schemas.openxmlformats.org/officeDocument/2006/relationships/image" Target="../media/image3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57.emf"/></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60.emf"/><Relationship Id="rId4" Type="http://schemas.openxmlformats.org/officeDocument/2006/relationships/image" Target="../media/image59.emf"/></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image" Target="../media/image64.emf"/><Relationship Id="rId5" Type="http://schemas.openxmlformats.org/officeDocument/2006/relationships/image" Target="../media/image63.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61.xml"/><Relationship Id="rId5" Type="http://schemas.openxmlformats.org/officeDocument/2006/relationships/image" Target="../media/image65.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61.xml"/><Relationship Id="rId5" Type="http://schemas.openxmlformats.org/officeDocument/2006/relationships/image" Target="../media/image65.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61.xml"/><Relationship Id="rId5" Type="http://schemas.openxmlformats.org/officeDocument/2006/relationships/image" Target="../media/image65.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61.xml"/><Relationship Id="rId6" Type="http://schemas.openxmlformats.org/officeDocument/2006/relationships/image" Target="../media/image65.png"/><Relationship Id="rId5" Type="http://schemas.openxmlformats.org/officeDocument/2006/relationships/image" Target="../media/image39.jpe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61.xml"/><Relationship Id="rId5" Type="http://schemas.openxmlformats.org/officeDocument/2006/relationships/image" Target="../media/image65.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4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46.xml"/><Relationship Id="rId5" Type="http://schemas.openxmlformats.org/officeDocument/2006/relationships/image" Target="../media/image19.png"/><Relationship Id="rId4" Type="http://schemas.openxmlformats.org/officeDocument/2006/relationships/hyperlink" Target="../../PPT/&#20809;&#30424;&#35838;&#20214;/&#28082;&#21387;&#21315;&#26020;&#39030;.sw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36.xml"/><Relationship Id="rId5" Type="http://schemas.openxmlformats.org/officeDocument/2006/relationships/image" Target="../media/image19.pn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9000"/>
          </a:blip>
          <a:stretch>
            <a:fillRect b="-10000"/>
          </a:stretch>
        </a:blipFill>
        <a:effectLst/>
      </p:bgPr>
    </p:bg>
    <p:spTree>
      <p:nvGrpSpPr>
        <p:cNvPr id="1" name=""/>
        <p:cNvGrpSpPr/>
        <p:nvPr/>
      </p:nvGrpSpPr>
      <p:grpSpPr>
        <a:xfrm>
          <a:off x="0" y="0"/>
          <a:ext cx="0" cy="0"/>
          <a:chOff x="0" y="0"/>
          <a:chExt cx="0" cy="0"/>
        </a:xfrm>
      </p:grpSpPr>
      <p:sp>
        <p:nvSpPr>
          <p:cNvPr id="6" name="标题 2"/>
          <p:cNvSpPr>
            <a:spLocks noGrp="1"/>
          </p:cNvSpPr>
          <p:nvPr>
            <p:ph idx="1"/>
          </p:nvPr>
        </p:nvSpPr>
        <p:spPr>
          <a:xfrm>
            <a:off x="2526983" y="1223645"/>
            <a:ext cx="6414770" cy="1106170"/>
          </a:xfrm>
        </p:spPr>
        <p:txBody>
          <a:bodyPr vert="horz" wrap="square" lIns="91440" tIns="45720" rIns="91440" bIns="45720" numCol="1" rtlCol="0" anchor="t" anchorCtr="0" compatLnSpc="1">
            <a:noAutofit/>
          </a:bodyPr>
          <a:lstStyle/>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6600" b="1" i="0" u="none" strike="noStrike" kern="1200" cap="none" spc="0" normalizeH="0" baseline="0" noProof="0" dirty="0">
                <a:ln>
                  <a:noFill/>
                </a:ln>
                <a:solidFill>
                  <a:srgbClr val="111E2C"/>
                </a:solidFill>
                <a:effectLst/>
                <a:uLnTx/>
                <a:uFillTx/>
                <a:latin typeface="Hiragino Sans GB W6" panose="020B0300000000000000" charset="-122"/>
                <a:ea typeface="Hiragino Sans GB W6" panose="020B0300000000000000" charset="-122"/>
                <a:cs typeface="+mn-cs"/>
              </a:rPr>
              <a:t>液压与气压传动</a:t>
            </a:r>
            <a:endParaRPr kumimoji="0" lang="zh-CN" altLang="en-US" sz="6600" b="1" i="0" u="none" strike="noStrike" kern="1200" cap="none" spc="0" normalizeH="0" baseline="0" noProof="0" dirty="0">
              <a:ln>
                <a:noFill/>
              </a:ln>
              <a:solidFill>
                <a:srgbClr val="032B47"/>
              </a:solidFill>
              <a:effectLst/>
              <a:uLnTx/>
              <a:uFillTx/>
              <a:latin typeface="Hiragino Sans GB W6" panose="020B0300000000000000" charset="-122"/>
              <a:ea typeface="Hiragino Sans GB W6" panose="020B0300000000000000"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a:p>
            <a:pPr marL="342900" marR="0" lvl="0" indent="-342900" algn="dist" defTabSz="914400" rtl="0" eaLnBrk="1" fontAlgn="auto" latinLnBrk="0" hangingPunct="1">
              <a:lnSpc>
                <a:spcPct val="100000"/>
              </a:lnSpc>
              <a:spcBef>
                <a:spcPct val="20000"/>
              </a:spcBef>
              <a:spcAft>
                <a:spcPts val="0"/>
              </a:spcAft>
              <a:buClrTx/>
              <a:buSzTx/>
              <a:buFont typeface="Wingdings" panose="05000000000000000000" pitchFamily="2" charset="2"/>
              <a:buNone/>
              <a:defRPr/>
            </a:pPr>
            <a:endParaRPr kumimoji="0" lang="zh-CN" altLang="en-US" sz="2000" b="1" i="0" u="none" strike="noStrike" kern="1200" cap="none" spc="0" normalizeH="0" baseline="0" noProof="0" dirty="0">
              <a:ln>
                <a:noFill/>
              </a:ln>
              <a:solidFill>
                <a:srgbClr val="002F3E"/>
              </a:solidFill>
              <a:effectLst/>
              <a:uLnTx/>
              <a:uFillTx/>
              <a:latin typeface="楷体_GB2312" pitchFamily="49" charset="-122"/>
              <a:ea typeface="楷体_GB2312" pitchFamily="49" charset="-122"/>
              <a:cs typeface="+mn-cs"/>
            </a:endParaRPr>
          </a:p>
        </p:txBody>
      </p:sp>
      <p:sp>
        <p:nvSpPr>
          <p:cNvPr id="2" name="文本框 1"/>
          <p:cNvSpPr txBox="1"/>
          <p:nvPr/>
        </p:nvSpPr>
        <p:spPr>
          <a:xfrm>
            <a:off x="3636328" y="5685790"/>
            <a:ext cx="1873250" cy="1032510"/>
          </a:xfrm>
          <a:prstGeom prst="rect">
            <a:avLst/>
          </a:prstGeom>
          <a:noFill/>
        </p:spPr>
        <p:txBody>
          <a:bodyPr wrap="square" rtlCol="0" anchor="t">
            <a:spAutoFit/>
          </a:body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lang="zh-CN" altLang="en-US"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智能制造学院</a:t>
            </a:r>
            <a:endParaRPr kumimoji="0" lang="zh-CN" altLang="en-US" sz="1800" b="1" i="0" u="none" strike="noStrike" kern="1200" cap="none" spc="0" normalizeH="0" baseline="0"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endParaRPr>
          </a:p>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lang="en-US" altLang="zh-CN"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2020</a:t>
            </a:r>
            <a:r>
              <a:rPr lang="zh-CN" altLang="en-US"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年</a:t>
            </a:r>
            <a:r>
              <a:rPr lang="en-US" altLang="zh-CN"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8</a:t>
            </a:r>
            <a:r>
              <a:rPr lang="zh-CN" altLang="en-US" sz="1800" b="1"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sym typeface="+mn-ea"/>
              </a:rPr>
              <a:t>月</a:t>
            </a:r>
            <a:endParaRPr kumimoji="0" lang="zh-CN" altLang="en-US" sz="1800" b="1" i="0" u="none" strike="noStrike" kern="1200" cap="none" spc="0" normalizeH="0" baseline="0"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endParaRPr>
          </a:p>
          <a:p>
            <a:pPr marL="109220" marR="0" lvl="0" indent="0" algn="l" defTabSz="914400" rtl="0" eaLnBrk="1" fontAlgn="auto" latinLnBrk="0" hangingPunct="1">
              <a:lnSpc>
                <a:spcPct val="100000"/>
              </a:lnSpc>
              <a:spcBef>
                <a:spcPct val="20000"/>
              </a:spcBef>
              <a:spcAft>
                <a:spcPts val="0"/>
              </a:spcAft>
              <a:buClrTx/>
              <a:buSzTx/>
              <a:buFont typeface="Wingdings 3" panose="05040102010807070707" pitchFamily="18" charset="2"/>
              <a:buNone/>
              <a:defRPr/>
            </a:pPr>
            <a:endParaRPr kumimoji="0" lang="zh-CN" altLang="en-US" sz="1800" b="1" i="0" u="none" strike="noStrike" kern="1200" cap="none" spc="0" normalizeH="0" baseline="0" noProof="0" dirty="0">
              <a:ln>
                <a:noFill/>
              </a:ln>
              <a:solidFill>
                <a:srgbClr val="111E2C"/>
              </a:solidFill>
              <a:effectLst/>
              <a:uLnTx/>
              <a:uFillTx/>
              <a:latin typeface="Yuanti SC Bold" panose="02010600040101010101" charset="-122"/>
              <a:ea typeface="Yuanti SC Bold" panose="02010600040101010101" charset="-122"/>
              <a:cs typeface="Yuanti SC Bold" panose="02010600040101010101" charset="-122"/>
            </a:endParaRPr>
          </a:p>
        </p:txBody>
      </p:sp>
      <p:sp>
        <p:nvSpPr>
          <p:cNvPr id="3" name="文本框 2"/>
          <p:cNvSpPr txBox="1"/>
          <p:nvPr/>
        </p:nvSpPr>
        <p:spPr>
          <a:xfrm>
            <a:off x="4753293" y="2165350"/>
            <a:ext cx="4152265" cy="398780"/>
          </a:xfrm>
          <a:prstGeom prst="rect">
            <a:avLst/>
          </a:prstGeom>
          <a:noFill/>
        </p:spPr>
        <p:txBody>
          <a:bodyPr wrap="none" rtlCol="0">
            <a:spAutoFit/>
          </a:bodyPr>
          <a:lstStyle/>
          <a:p>
            <a:pPr algn="r"/>
            <a:r>
              <a:rPr lang="zh-CN" altLang="en-US" sz="2000" dirty="0">
                <a:solidFill>
                  <a:srgbClr val="111E2C"/>
                </a:solidFill>
                <a:latin typeface="+mn-lt"/>
                <a:ea typeface="Yuanti SC Regular" panose="02010600040101010101" charset="-122"/>
                <a:cs typeface="+mn-lt"/>
              </a:rPr>
              <a:t>Hydraulic and </a:t>
            </a:r>
            <a:r>
              <a:rPr lang="en-US" altLang="zh-CN" sz="2000" dirty="0">
                <a:solidFill>
                  <a:srgbClr val="111E2C"/>
                </a:solidFill>
                <a:latin typeface="+mn-lt"/>
                <a:ea typeface="Yuanti SC Regular" panose="02010600040101010101" charset="-122"/>
                <a:cs typeface="+mn-lt"/>
              </a:rPr>
              <a:t>P</a:t>
            </a:r>
            <a:r>
              <a:rPr lang="zh-CN" altLang="en-US" sz="2000" dirty="0">
                <a:solidFill>
                  <a:srgbClr val="111E2C"/>
                </a:solidFill>
                <a:latin typeface="+mn-lt"/>
                <a:ea typeface="Yuanti SC Regular" panose="02010600040101010101" charset="-122"/>
                <a:cs typeface="+mn-lt"/>
              </a:rPr>
              <a:t>neumatic </a:t>
            </a:r>
            <a:r>
              <a:rPr lang="en-US" altLang="zh-CN" sz="2000" dirty="0">
                <a:solidFill>
                  <a:srgbClr val="111E2C"/>
                </a:solidFill>
                <a:latin typeface="+mn-lt"/>
                <a:ea typeface="Yuanti SC Regular" panose="02010600040101010101" charset="-122"/>
                <a:cs typeface="+mn-lt"/>
              </a:rPr>
              <a:t>T</a:t>
            </a:r>
            <a:r>
              <a:rPr lang="zh-CN" altLang="en-US" sz="2000" dirty="0">
                <a:solidFill>
                  <a:srgbClr val="111E2C"/>
                </a:solidFill>
                <a:latin typeface="+mn-lt"/>
                <a:ea typeface="Yuanti SC Regular" panose="02010600040101010101" charset="-122"/>
                <a:cs typeface="+mn-lt"/>
              </a:rPr>
              <a:t>ransmission</a:t>
            </a:r>
          </a:p>
        </p:txBody>
      </p:sp>
      <p:sp>
        <p:nvSpPr>
          <p:cNvPr id="4" name="文本框 3"/>
          <p:cNvSpPr txBox="1"/>
          <p:nvPr/>
        </p:nvSpPr>
        <p:spPr>
          <a:xfrm>
            <a:off x="592773" y="208915"/>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5" name="矩形 4"/>
          <p:cNvSpPr/>
          <p:nvPr/>
        </p:nvSpPr>
        <p:spPr>
          <a:xfrm>
            <a:off x="4157028" y="3068955"/>
            <a:ext cx="4887595" cy="422275"/>
          </a:xfrm>
          <a:prstGeom prst="rect">
            <a:avLst/>
          </a:prstGeom>
          <a:solidFill>
            <a:schemeClr val="tx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矩形 7"/>
          <p:cNvSpPr/>
          <p:nvPr/>
        </p:nvSpPr>
        <p:spPr>
          <a:xfrm>
            <a:off x="185103" y="3068955"/>
            <a:ext cx="1224280" cy="2475865"/>
          </a:xfrm>
          <a:prstGeom prst="rect">
            <a:avLst/>
          </a:prstGeom>
          <a:solidFill>
            <a:srgbClr val="78B8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矩形 9"/>
          <p:cNvSpPr/>
          <p:nvPr/>
        </p:nvSpPr>
        <p:spPr>
          <a:xfrm>
            <a:off x="4157663" y="3637915"/>
            <a:ext cx="459740" cy="1906270"/>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8" name="图片 17" descr="6bf096b2103794cbb8f0f7cba132ddd5"/>
          <p:cNvPicPr>
            <a:picLocks noChangeAspect="1"/>
          </p:cNvPicPr>
          <p:nvPr/>
        </p:nvPicPr>
        <p:blipFill>
          <a:blip r:embed="rId4"/>
          <a:srcRect l="1222" t="16131" b="17057"/>
          <a:stretch>
            <a:fillRect/>
          </a:stretch>
        </p:blipFill>
        <p:spPr>
          <a:xfrm>
            <a:off x="4818698" y="3637915"/>
            <a:ext cx="4226560" cy="1906270"/>
          </a:xfrm>
          <a:prstGeom prst="rect">
            <a:avLst/>
          </a:prstGeom>
        </p:spPr>
      </p:pic>
      <p:pic>
        <p:nvPicPr>
          <p:cNvPr id="20" name="图片 19" descr="crystal-kwok-xD5SWy7hMbw-unsplash"/>
          <p:cNvPicPr>
            <a:picLocks noChangeAspect="1"/>
          </p:cNvPicPr>
          <p:nvPr/>
        </p:nvPicPr>
        <p:blipFill>
          <a:blip r:embed="rId5"/>
          <a:srcRect l="38259" t="13061"/>
          <a:stretch>
            <a:fillRect/>
          </a:stretch>
        </p:blipFill>
        <p:spPr>
          <a:xfrm>
            <a:off x="1533208" y="3068955"/>
            <a:ext cx="2499995" cy="2475230"/>
          </a:xfrm>
          <a:prstGeom prst="rect">
            <a:avLst/>
          </a:prstGeom>
        </p:spPr>
      </p:pic>
      <p:sp>
        <p:nvSpPr>
          <p:cNvPr id="25" name="灯片编号占位符 3"/>
          <p:cNvSpPr txBox="1">
            <a:spLocks noGrp="1"/>
          </p:cNvSpPr>
          <p:nvPr/>
        </p:nvSpPr>
        <p:spPr>
          <a:xfrm>
            <a:off x="4433888" y="658304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600" dirty="0">
                <a:solidFill>
                  <a:srgbClr val="253947"/>
                </a:solidFill>
              </a:rPr>
              <a:t>1</a:t>
            </a:fld>
            <a:endParaRPr lang="en-US" altLang="zh-CN" sz="1600" dirty="0">
              <a:solidFill>
                <a:srgbClr val="253947"/>
              </a:solidFill>
            </a:endParaRPr>
          </a:p>
        </p:txBody>
      </p:sp>
      <p:pic>
        <p:nvPicPr>
          <p:cNvPr id="29" name="图片 28" descr="校徽02"/>
          <p:cNvPicPr>
            <a:picLocks noChangeAspect="1"/>
          </p:cNvPicPr>
          <p:nvPr/>
        </p:nvPicPr>
        <p:blipFill>
          <a:blip r:embed="rId6"/>
          <a:stretch>
            <a:fillRect/>
          </a:stretch>
        </p:blipFill>
        <p:spPr>
          <a:xfrm>
            <a:off x="185103" y="142875"/>
            <a:ext cx="407670" cy="407670"/>
          </a:xfrm>
          <a:prstGeom prst="rect">
            <a:avLst/>
          </a:prstGeom>
        </p:spPr>
      </p:pic>
      <p:sp>
        <p:nvSpPr>
          <p:cNvPr id="26" name="文本框 25"/>
          <p:cNvSpPr txBox="1"/>
          <p:nvPr/>
        </p:nvSpPr>
        <p:spPr>
          <a:xfrm>
            <a:off x="7063423" y="2635885"/>
            <a:ext cx="1809115" cy="368300"/>
          </a:xfrm>
          <a:prstGeom prst="rect">
            <a:avLst/>
          </a:prstGeom>
          <a:noFill/>
        </p:spPr>
        <p:txBody>
          <a:bodyPr wrap="square" rtlCol="0">
            <a:spAutoFit/>
          </a:bodyPr>
          <a:lstStyle/>
          <a:p>
            <a:pPr algn="r"/>
            <a:r>
              <a:rPr lang="zh-CN" altLang="en-US" sz="1800" b="1" dirty="0">
                <a:solidFill>
                  <a:srgbClr val="111E2C"/>
                </a:solidFill>
                <a:latin typeface="Hiragino Sans GB W6" panose="020B0300000000000000" charset="-122"/>
                <a:ea typeface="Hiragino Sans GB W6" panose="020B0300000000000000" charset="-122"/>
              </a:rPr>
              <a:t>主讲人：易建钢</a:t>
            </a:r>
            <a:endParaRPr lang="en-US" altLang="zh-CN" sz="1800" b="1" dirty="0">
              <a:solidFill>
                <a:srgbClr val="111E2C"/>
              </a:solidFill>
              <a:latin typeface="Hiragino Sans GB W6" panose="020B0300000000000000" charset="-122"/>
              <a:ea typeface="Hiragino Sans GB W6" panose="020B0300000000000000" charset="-122"/>
            </a:endParaRPr>
          </a:p>
        </p:txBody>
      </p:sp>
      <p:pic>
        <p:nvPicPr>
          <p:cNvPr id="9" name="图片 8" descr="页脚"/>
          <p:cNvPicPr>
            <a:picLocks noChangeAspect="1"/>
          </p:cNvPicPr>
          <p:nvPr/>
        </p:nvPicPr>
        <p:blipFill>
          <a:blip r:embed="rId7"/>
          <a:srcRect l="7567" r="2701"/>
          <a:stretch>
            <a:fillRect/>
          </a:stretch>
        </p:blipFill>
        <p:spPr>
          <a:xfrm>
            <a:off x="-12382" y="6089015"/>
            <a:ext cx="9171940" cy="9766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3375" y="1919605"/>
            <a:ext cx="4641215" cy="1443355"/>
          </a:xfrm>
          <a:prstGeom prst="roundRect">
            <a:avLst>
              <a:gd name="adj" fmla="val 4486"/>
            </a:avLst>
          </a:prstGeom>
          <a:solidFill>
            <a:schemeClr val="accent1">
              <a:lumMod val="20000"/>
              <a:lumOff val="80000"/>
              <a:alpha val="2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7" name="圆角矩形 3"/>
          <p:cNvSpPr/>
          <p:nvPr/>
        </p:nvSpPr>
        <p:spPr>
          <a:xfrm>
            <a:off x="333375" y="4070350"/>
            <a:ext cx="4641215" cy="2399665"/>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1266" name="Rectangle 3"/>
          <p:cNvSpPr>
            <a:spLocks noGrp="1"/>
          </p:cNvSpPr>
          <p:nvPr>
            <p:ph idx="1"/>
          </p:nvPr>
        </p:nvSpPr>
        <p:spPr>
          <a:xfrm>
            <a:off x="548640" y="2039620"/>
            <a:ext cx="3866515" cy="1510665"/>
          </a:xfrm>
        </p:spPr>
        <p:txBody>
          <a:bodyPr vert="horz" wrap="square" lIns="91440" tIns="45720" rIns="91440" bIns="45720" anchor="t"/>
          <a:lstStyle/>
          <a:p>
            <a:pPr eaLnBrk="1" latinLnBrk="0" hangingPunct="1">
              <a:lnSpc>
                <a:spcPct val="125000"/>
              </a:lnSpc>
              <a:spcBef>
                <a:spcPts val="0"/>
              </a:spcBef>
              <a:buFont typeface="Wingdings" panose="05000000000000000000" charset="0"/>
              <a:buChar char="l"/>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实现了两个传递</a:t>
            </a:r>
          </a:p>
          <a:p>
            <a:pPr eaLnBrk="1" latinLnBrk="0" hangingPunct="1">
              <a:lnSpc>
                <a:spcPct val="125000"/>
              </a:lnSpc>
              <a:spcBef>
                <a:spcPts val="0"/>
              </a:spcBef>
              <a:buFont typeface="Wingdings" panose="05000000000000000000" charset="0"/>
              <a:buChar char="l"/>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力的传递、运动的传递</a:t>
            </a:r>
          </a:p>
        </p:txBody>
      </p:sp>
      <p:sp>
        <p:nvSpPr>
          <p:cNvPr id="4" name="灯片编号占位符 3"/>
          <p:cNvSpPr txBox="1">
            <a:spLocks noGrp="1"/>
          </p:cNvSpPr>
          <p:nvPr/>
        </p:nvSpPr>
        <p:spPr>
          <a:xfrm>
            <a:off x="4321810" y="6604635"/>
            <a:ext cx="54483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10</a:t>
            </a:fld>
            <a:endParaRPr lang="en-US" altLang="zh-CN" sz="1800" dirty="0">
              <a:solidFill>
                <a:srgbClr val="253947"/>
              </a:solidFill>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a:stretch>
            <a:fillRect/>
          </a:stretch>
        </p:blipFill>
        <p:spPr>
          <a:xfrm>
            <a:off x="333058" y="70485"/>
            <a:ext cx="304165" cy="304165"/>
          </a:xfrm>
          <a:prstGeom prst="rect">
            <a:avLst/>
          </a:prstGeom>
        </p:spPr>
      </p:pic>
      <p:sp>
        <p:nvSpPr>
          <p:cNvPr id="7" name="文本框 6"/>
          <p:cNvSpPr txBox="1"/>
          <p:nvPr/>
        </p:nvSpPr>
        <p:spPr>
          <a:xfrm>
            <a:off x="182880" y="619760"/>
            <a:ext cx="5233035" cy="589280"/>
          </a:xfrm>
          <a:prstGeom prst="rect">
            <a:avLst/>
          </a:prstGeom>
          <a:noFill/>
        </p:spPr>
        <p:txBody>
          <a:bodyPr wrap="non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（二）液压千斤顶原理图</a:t>
            </a:r>
          </a:p>
        </p:txBody>
      </p:sp>
      <p:sp>
        <p:nvSpPr>
          <p:cNvPr id="10" name="文本框 9"/>
          <p:cNvSpPr txBox="1"/>
          <p:nvPr/>
        </p:nvSpPr>
        <p:spPr>
          <a:xfrm>
            <a:off x="441325" y="4070350"/>
            <a:ext cx="4608830" cy="2399665"/>
          </a:xfrm>
          <a:prstGeom prst="rect">
            <a:avLst/>
          </a:prstGeom>
          <a:noFill/>
        </p:spPr>
        <p:txBody>
          <a:bodyPr wrap="square" rtlCol="0" anchor="t">
            <a:spAutoFit/>
          </a:bodyPr>
          <a:lstStyle/>
          <a:p>
            <a:pPr marL="342900" indent="-342900">
              <a:lnSpc>
                <a:spcPct val="125000"/>
              </a:lnSpc>
              <a:buFont typeface="Wingdings" panose="05000000000000000000" charset="0"/>
              <a:buChar char="l"/>
            </a:pPr>
            <a:r>
              <a:rPr lang="zh-CN" altLang="en-US" sz="2400" b="1" dirty="0">
                <a:sym typeface="+mn-ea"/>
              </a:rPr>
              <a:t>用具有一定压力的液体来传动</a:t>
            </a:r>
          </a:p>
          <a:p>
            <a:pPr marL="342900" indent="-342900">
              <a:lnSpc>
                <a:spcPct val="125000"/>
              </a:lnSpc>
              <a:buFont typeface="Wingdings" panose="05000000000000000000" charset="0"/>
              <a:buChar char="l"/>
            </a:pPr>
            <a:r>
              <a:rPr lang="zh-CN" altLang="en-US" sz="2400" b="1" dirty="0">
                <a:sym typeface="+mn-ea"/>
              </a:rPr>
              <a:t>传动过程中必须经过两次能量转换</a:t>
            </a:r>
          </a:p>
          <a:p>
            <a:pPr marL="342900" indent="-342900">
              <a:lnSpc>
                <a:spcPct val="125000"/>
              </a:lnSpc>
              <a:buFont typeface="Wingdings" panose="05000000000000000000" charset="0"/>
              <a:buChar char="l"/>
            </a:pPr>
            <a:r>
              <a:rPr lang="zh-CN" altLang="en-US" sz="2400" b="1" dirty="0">
                <a:sym typeface="+mn-ea"/>
              </a:rPr>
              <a:t>传动必须在密封容器内进行，而且容积要发生变化</a:t>
            </a:r>
          </a:p>
        </p:txBody>
      </p:sp>
      <p:grpSp>
        <p:nvGrpSpPr>
          <p:cNvPr id="24" name="组合 23"/>
          <p:cNvGrpSpPr/>
          <p:nvPr/>
        </p:nvGrpSpPr>
        <p:grpSpPr>
          <a:xfrm>
            <a:off x="455930" y="1320165"/>
            <a:ext cx="3322955" cy="560070"/>
            <a:chOff x="695" y="1994"/>
            <a:chExt cx="4723" cy="803"/>
          </a:xfrm>
        </p:grpSpPr>
        <p:sp>
          <p:nvSpPr>
            <p:cNvPr id="30730"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grpSp>
          <p:nvGrpSpPr>
            <p:cNvPr id="2" name="组合 1"/>
            <p:cNvGrpSpPr/>
            <p:nvPr/>
          </p:nvGrpSpPr>
          <p:grpSpPr>
            <a:xfrm>
              <a:off x="695" y="1994"/>
              <a:ext cx="4723" cy="694"/>
              <a:chOff x="-818" y="1933"/>
              <a:chExt cx="5579" cy="695"/>
            </a:xfrm>
          </p:grpSpPr>
          <p:sp>
            <p:nvSpPr>
              <p:cNvPr id="30731"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11" name="文本框 10"/>
              <p:cNvSpPr txBox="1"/>
              <p:nvPr/>
            </p:nvSpPr>
            <p:spPr>
              <a:xfrm>
                <a:off x="42" y="1967"/>
                <a:ext cx="4719" cy="661"/>
              </a:xfrm>
              <a:prstGeom prst="rect">
                <a:avLst/>
              </a:prstGeom>
              <a:noFill/>
            </p:spPr>
            <p:txBody>
              <a:bodyPr wrap="square" rtlCol="0" anchor="t">
                <a:spAutoFit/>
              </a:bodyPr>
              <a:lstStyle/>
              <a:p>
                <a:pPr algn="l"/>
                <a:r>
                  <a:rPr lang="en-US" sz="2400" b="1" dirty="0">
                    <a:solidFill>
                      <a:schemeClr val="bg1"/>
                    </a:solidFill>
                    <a:latin typeface="宋体" panose="02010600030101010101" pitchFamily="2" charset="-122"/>
                    <a:cs typeface="宋体" panose="02010600030101010101" pitchFamily="2" charset="-122"/>
                    <a:sym typeface="+mn-ea"/>
                  </a:rPr>
                  <a:t>3</a:t>
                </a:r>
                <a:r>
                  <a:rPr lang="zh-CN" altLang="en-US" sz="2400" b="1" dirty="0">
                    <a:solidFill>
                      <a:schemeClr val="bg1"/>
                    </a:solidFill>
                    <a:latin typeface="宋体" panose="02010600030101010101" pitchFamily="2" charset="-122"/>
                    <a:cs typeface="宋体" panose="02010600030101010101" pitchFamily="2" charset="-122"/>
                    <a:sym typeface="+mn-ea"/>
                  </a:rPr>
                  <a:t>、工作原理分析</a:t>
                </a:r>
              </a:p>
            </p:txBody>
          </p:sp>
        </p:grpSp>
      </p:grpSp>
      <p:grpSp>
        <p:nvGrpSpPr>
          <p:cNvPr id="6" name="组合 5"/>
          <p:cNvGrpSpPr/>
          <p:nvPr/>
        </p:nvGrpSpPr>
        <p:grpSpPr>
          <a:xfrm>
            <a:off x="441325" y="3480435"/>
            <a:ext cx="3336925" cy="506095"/>
            <a:chOff x="688" y="6580"/>
            <a:chExt cx="3964" cy="821"/>
          </a:xfrm>
        </p:grpSpPr>
        <p:sp>
          <p:nvSpPr>
            <p:cNvPr id="16" name="Freeform 9"/>
            <p:cNvSpPr/>
            <p:nvPr/>
          </p:nvSpPr>
          <p:spPr>
            <a:xfrm>
              <a:off x="857" y="6599"/>
              <a:ext cx="364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14" name="Freeform 10"/>
            <p:cNvSpPr/>
            <p:nvPr/>
          </p:nvSpPr>
          <p:spPr>
            <a:xfrm>
              <a:off x="688" y="6580"/>
              <a:ext cx="3964"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78B8DF"/>
            </a:solidFill>
            <a:ln w="9525">
              <a:noFill/>
            </a:ln>
          </p:spPr>
          <p:txBody>
            <a:bodyPr/>
            <a:lstStyle/>
            <a:p>
              <a:endParaRPr lang="zh-CN" altLang="en-US" sz="6600"/>
            </a:p>
          </p:txBody>
        </p:sp>
      </p:grpSp>
      <p:sp>
        <p:nvSpPr>
          <p:cNvPr id="13" name="文本框 12"/>
          <p:cNvSpPr txBox="1"/>
          <p:nvPr/>
        </p:nvSpPr>
        <p:spPr>
          <a:xfrm>
            <a:off x="968058" y="3362960"/>
            <a:ext cx="1254760" cy="607695"/>
          </a:xfrm>
          <a:prstGeom prst="rect">
            <a:avLst/>
          </a:prstGeom>
          <a:noFill/>
        </p:spPr>
        <p:txBody>
          <a:bodyPr wrap="none" rtlCol="0" anchor="t">
            <a:spAutoFit/>
          </a:bodyPr>
          <a:lstStyle/>
          <a:p>
            <a:pPr algn="l" eaLnBrk="1" hangingPunct="1">
              <a:lnSpc>
                <a:spcPct val="140000"/>
              </a:lnSpc>
              <a:buFont typeface="Wingdings" panose="05000000000000000000" pitchFamily="2" charset="2"/>
              <a:buNone/>
            </a:pPr>
            <a:r>
              <a:rPr lang="en-US" sz="2400" b="1" dirty="0">
                <a:solidFill>
                  <a:schemeClr val="bg1"/>
                </a:solidFill>
                <a:latin typeface="宋体" panose="02010600030101010101" pitchFamily="2" charset="-122"/>
                <a:cs typeface="宋体" panose="02010600030101010101" pitchFamily="2" charset="-122"/>
                <a:sym typeface="+mn-ea"/>
              </a:rPr>
              <a:t>4</a:t>
            </a:r>
            <a:r>
              <a:rPr lang="zh-CN" altLang="en-US" sz="2400" b="1" dirty="0">
                <a:solidFill>
                  <a:schemeClr val="bg1"/>
                </a:solidFill>
                <a:latin typeface="宋体" panose="02010600030101010101" pitchFamily="2" charset="-122"/>
                <a:cs typeface="宋体" panose="02010600030101010101" pitchFamily="2" charset="-122"/>
                <a:sym typeface="+mn-ea"/>
              </a:rPr>
              <a:t>、特点</a:t>
            </a:r>
          </a:p>
        </p:txBody>
      </p:sp>
      <p:sp>
        <p:nvSpPr>
          <p:cNvPr id="3" name="矩形 2"/>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3317" name="Picture 5" descr="C:\Users\Administrator\Desktop\液压在线课程\液压千斤顶.gif"/>
          <p:cNvPicPr>
            <a:picLocks noChangeAspect="1"/>
          </p:cNvPicPr>
          <p:nvPr/>
        </p:nvPicPr>
        <p:blipFill>
          <a:blip r:embed="rId4"/>
          <a:stretch>
            <a:fillRect/>
          </a:stretch>
        </p:blipFill>
        <p:spPr>
          <a:xfrm>
            <a:off x="5151755" y="1919605"/>
            <a:ext cx="3829050" cy="3139440"/>
          </a:xfrm>
          <a:prstGeom prst="rect">
            <a:avLst/>
          </a:prstGeom>
          <a:noFill/>
          <a:ln w="9525">
            <a:noFill/>
          </a:ln>
        </p:spPr>
      </p:pic>
      <p:pic>
        <p:nvPicPr>
          <p:cNvPr id="19" name="图片 18" descr="08"/>
          <p:cNvPicPr>
            <a:picLocks noChangeAspect="1"/>
          </p:cNvPicPr>
          <p:nvPr/>
        </p:nvPicPr>
        <p:blipFill>
          <a:blip r:embed="rId5"/>
          <a:stretch>
            <a:fillRect/>
          </a:stretch>
        </p:blipFill>
        <p:spPr>
          <a:xfrm rot="19200000">
            <a:off x="7646670" y="610235"/>
            <a:ext cx="1122045" cy="1069340"/>
          </a:xfrm>
          <a:prstGeom prst="rect">
            <a:avLst/>
          </a:prstGeom>
        </p:spPr>
      </p:pic>
      <p:pic>
        <p:nvPicPr>
          <p:cNvPr id="5" name="图片 4" descr="页脚"/>
          <p:cNvPicPr>
            <a:picLocks noChangeAspect="1"/>
          </p:cNvPicPr>
          <p:nvPr/>
        </p:nvPicPr>
        <p:blipFill>
          <a:blip r:embed="rId6"/>
          <a:srcRect l="7567" r="2701"/>
          <a:stretch>
            <a:fillRect/>
          </a:stretch>
        </p:blipFill>
        <p:spPr>
          <a:xfrm>
            <a:off x="-12382" y="6089015"/>
            <a:ext cx="9171940" cy="9766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259218" y="6604635"/>
            <a:ext cx="629374"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11</a:t>
            </a:fld>
            <a:endParaRPr lang="en-US" altLang="zh-CN" sz="1800" dirty="0">
              <a:solidFill>
                <a:srgbClr val="253947"/>
              </a:solidFill>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a:stretch>
            <a:fillRect/>
          </a:stretch>
        </p:blipFill>
        <p:spPr>
          <a:xfrm>
            <a:off x="333058" y="70485"/>
            <a:ext cx="304165" cy="304165"/>
          </a:xfrm>
          <a:prstGeom prst="rect">
            <a:avLst/>
          </a:prstGeom>
        </p:spPr>
      </p:pic>
      <p:sp>
        <p:nvSpPr>
          <p:cNvPr id="5" name="矩形 4"/>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22555" y="613410"/>
            <a:ext cx="5539740" cy="5554345"/>
          </a:xfrm>
          <a:prstGeom prst="rect">
            <a:avLst/>
          </a:prstGeom>
          <a:noFill/>
        </p:spPr>
        <p:txBody>
          <a:bodyPr wrap="square" rtlCol="0">
            <a:spAutoFit/>
          </a:bodyPr>
          <a:lstStyle/>
          <a:p>
            <a:pPr>
              <a:lnSpc>
                <a:spcPct val="150000"/>
              </a:lnSpc>
              <a:buClrTx/>
              <a:buSzTx/>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cs typeface="宋体" panose="02010600030101010101" pitchFamily="2" charset="-122"/>
                <a:sym typeface="+mn-ea"/>
              </a:rPr>
              <a:t>）力的传递</a:t>
            </a:r>
            <a:r>
              <a:rPr lang="en-US" altLang="zh-CN" sz="2000" b="1" dirty="0">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杠杆的上下摆动顶起了重物。</a:t>
            </a:r>
            <a:endParaRPr lang="zh-CN" altLang="en-US" sz="2000" b="1" dirty="0">
              <a:latin typeface="宋体" panose="02010600030101010101" pitchFamily="2" charset="-122"/>
              <a:cs typeface="宋体" panose="02010600030101010101" pitchFamily="2" charset="-122"/>
            </a:endParaRPr>
          </a:p>
          <a:p>
            <a:pPr>
              <a:lnSpc>
                <a:spcPct val="150000"/>
              </a:lnSpc>
              <a:buClrTx/>
              <a:buSzTx/>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     遵循帕斯卡原理</a:t>
            </a:r>
            <a:endParaRPr lang="zh-CN" altLang="en-US" sz="2000" b="1" dirty="0">
              <a:solidFill>
                <a:srgbClr val="C00000"/>
              </a:solidFill>
              <a:latin typeface="宋体" panose="02010600030101010101" pitchFamily="2" charset="-122"/>
              <a:cs typeface="宋体" panose="02010600030101010101" pitchFamily="2" charset="-122"/>
            </a:endParaRPr>
          </a:p>
          <a:p>
            <a:pPr>
              <a:lnSpc>
                <a:spcPct val="150000"/>
              </a:lnSpc>
              <a:buClrTx/>
              <a:buSzTx/>
              <a:buFont typeface="Wingdings" panose="05000000000000000000" pitchFamily="2" charset="2"/>
              <a:buNone/>
            </a:pPr>
            <a:endParaRPr lang="zh-CN" altLang="en-US" sz="2000" b="1" dirty="0">
              <a:latin typeface="宋体" panose="02010600030101010101" pitchFamily="2" charset="-122"/>
              <a:cs typeface="宋体" panose="02010600030101010101" pitchFamily="2" charset="-122"/>
            </a:endParaRPr>
          </a:p>
          <a:p>
            <a:pPr>
              <a:lnSpc>
                <a:spcPct val="150000"/>
              </a:lnSpc>
              <a:buClrTx/>
              <a:buSzTx/>
              <a:buFont typeface="Wingdings" panose="05000000000000000000" pitchFamily="2" charset="2"/>
              <a:buNone/>
            </a:pPr>
            <a:endParaRPr lang="zh-CN" altLang="en-US" sz="2000" b="1" dirty="0">
              <a:latin typeface="宋体" panose="02010600030101010101" pitchFamily="2" charset="-122"/>
              <a:cs typeface="宋体" panose="02010600030101010101" pitchFamily="2" charset="-122"/>
            </a:endParaRPr>
          </a:p>
          <a:p>
            <a:pPr>
              <a:lnSpc>
                <a:spcPct val="150000"/>
              </a:lnSpc>
              <a:buClrTx/>
              <a:buSzTx/>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    ●可以用一个较小的力推动一个较大的负载。</a:t>
            </a:r>
            <a:endParaRPr lang="zh-CN" altLang="en-US" sz="2000" b="1" dirty="0">
              <a:latin typeface="宋体" panose="02010600030101010101" pitchFamily="2" charset="-122"/>
              <a:cs typeface="宋体" panose="02010600030101010101" pitchFamily="2" charset="-122"/>
            </a:endParaRPr>
          </a:p>
          <a:p>
            <a:pPr>
              <a:lnSpc>
                <a:spcPct val="150000"/>
              </a:lnSpc>
              <a:buClrTx/>
              <a:buSzTx/>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    ●系统的工作压力</a:t>
            </a:r>
            <a:r>
              <a:rPr lang="en-US" altLang="zh-CN" sz="2000" b="1" i="1" dirty="0">
                <a:latin typeface="宋体" panose="02010600030101010101" pitchFamily="2" charset="-122"/>
                <a:cs typeface="宋体" panose="02010600030101010101" pitchFamily="2" charset="-122"/>
                <a:sym typeface="+mn-ea"/>
              </a:rPr>
              <a:t>p </a:t>
            </a:r>
            <a:r>
              <a:rPr lang="zh-CN" altLang="en-US" sz="2000" b="1" dirty="0">
                <a:latin typeface="宋体" panose="02010600030101010101" pitchFamily="2" charset="-122"/>
                <a:cs typeface="宋体" panose="02010600030101010101" pitchFamily="2" charset="-122"/>
                <a:sym typeface="+mn-ea"/>
              </a:rPr>
              <a:t>取决于外负载</a:t>
            </a:r>
            <a:r>
              <a:rPr lang="en-US" altLang="zh-CN" sz="2000" b="1" i="1" dirty="0">
                <a:latin typeface="宋体" panose="02010600030101010101" pitchFamily="2" charset="-122"/>
                <a:cs typeface="宋体" panose="02010600030101010101" pitchFamily="2" charset="-122"/>
                <a:sym typeface="+mn-ea"/>
              </a:rPr>
              <a:t>F</a:t>
            </a:r>
            <a:r>
              <a:rPr lang="zh-CN" altLang="en-US" sz="2000" b="1" dirty="0">
                <a:latin typeface="宋体" panose="02010600030101010101" pitchFamily="2" charset="-122"/>
                <a:cs typeface="宋体" panose="02010600030101010101" pitchFamily="2" charset="-122"/>
                <a:sym typeface="+mn-ea"/>
              </a:rPr>
              <a:t>。</a:t>
            </a:r>
          </a:p>
          <a:p>
            <a:pPr>
              <a:lnSpc>
                <a:spcPct val="150000"/>
              </a:lnSpc>
              <a:buClrTx/>
              <a:buSzTx/>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cs typeface="宋体" panose="02010600030101010101" pitchFamily="2" charset="-122"/>
                <a:sym typeface="+mn-ea"/>
              </a:rPr>
              <a:t>）运动的传递</a:t>
            </a:r>
            <a:r>
              <a:rPr lang="en-US" altLang="zh-CN" sz="2000" b="1" dirty="0">
                <a:latin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cs typeface="宋体" panose="02010600030101010101" pitchFamily="2" charset="-122"/>
                <a:sym typeface="+mn-ea"/>
              </a:rPr>
              <a:t>将重物提升了一个高度。</a:t>
            </a:r>
            <a:endParaRPr lang="zh-CN" altLang="en-US" sz="2000" b="1" dirty="0">
              <a:latin typeface="宋体" panose="02010600030101010101" pitchFamily="2" charset="-122"/>
              <a:cs typeface="宋体" panose="02010600030101010101" pitchFamily="2" charset="-122"/>
            </a:endParaRPr>
          </a:p>
          <a:p>
            <a:pPr>
              <a:lnSpc>
                <a:spcPct val="150000"/>
              </a:lnSpc>
              <a:buClrTx/>
              <a:buSzTx/>
              <a:buFont typeface="Wingdings" panose="05000000000000000000" pitchFamily="2" charset="2"/>
              <a:buNone/>
            </a:pPr>
            <a:r>
              <a:rPr lang="zh-CN" altLang="en-US" sz="2000" b="1" dirty="0">
                <a:solidFill>
                  <a:srgbClr val="C00000"/>
                </a:solidFill>
                <a:latin typeface="宋体" panose="02010600030101010101" pitchFamily="2" charset="-122"/>
                <a:cs typeface="宋体" panose="02010600030101010101" pitchFamily="2" charset="-122"/>
                <a:sym typeface="+mn-ea"/>
              </a:rPr>
              <a:t>     遵照容积变化相等原则</a:t>
            </a:r>
            <a:endParaRPr lang="en-US" altLang="zh-CN" sz="2000" b="1" i="1" dirty="0">
              <a:solidFill>
                <a:srgbClr val="C00000"/>
              </a:solidFill>
              <a:latin typeface="宋体" panose="02010600030101010101" pitchFamily="2" charset="-122"/>
              <a:cs typeface="宋体" panose="02010600030101010101" pitchFamily="2" charset="-122"/>
            </a:endParaRPr>
          </a:p>
          <a:p>
            <a:pPr lvl="1">
              <a:lnSpc>
                <a:spcPct val="150000"/>
              </a:lnSpc>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             （</a:t>
            </a:r>
            <a:r>
              <a:rPr lang="en-US" altLang="zh-CN" sz="2000" b="1" i="1" dirty="0">
                <a:latin typeface="宋体" panose="02010600030101010101" pitchFamily="2" charset="-122"/>
                <a:cs typeface="宋体" panose="02010600030101010101" pitchFamily="2" charset="-122"/>
                <a:sym typeface="+mn-ea"/>
              </a:rPr>
              <a:t>s</a:t>
            </a:r>
            <a:r>
              <a:rPr lang="en-US" altLang="zh-CN" sz="2000" b="1" baseline="-25000" dirty="0">
                <a:latin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cs typeface="宋体" panose="02010600030101010101" pitchFamily="2" charset="-122"/>
                <a:sym typeface="+mn-ea"/>
              </a:rPr>
              <a:t>，</a:t>
            </a:r>
            <a:r>
              <a:rPr lang="en-US" altLang="zh-CN" sz="2000" b="1" i="1" dirty="0">
                <a:latin typeface="宋体" panose="02010600030101010101" pitchFamily="2" charset="-122"/>
                <a:cs typeface="宋体" panose="02010600030101010101" pitchFamily="2" charset="-122"/>
                <a:sym typeface="+mn-ea"/>
              </a:rPr>
              <a:t>s</a:t>
            </a:r>
            <a:r>
              <a:rPr lang="en-US" altLang="zh-CN" sz="2000" b="1" baseline="-25000" dirty="0">
                <a:latin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cs typeface="宋体" panose="02010600030101010101" pitchFamily="2" charset="-122"/>
                <a:sym typeface="+mn-ea"/>
              </a:rPr>
              <a:t>为大、小活塞位移）</a:t>
            </a:r>
          </a:p>
          <a:p>
            <a:pPr lvl="1">
              <a:lnSpc>
                <a:spcPct val="150000"/>
              </a:lnSpc>
              <a:buFont typeface="Wingdings" panose="05000000000000000000" pitchFamily="2" charset="2"/>
              <a:buNone/>
            </a:pPr>
            <a:endParaRPr lang="en-US" altLang="zh-CN" sz="2000" b="1" i="1" dirty="0">
              <a:latin typeface="宋体" panose="02010600030101010101" pitchFamily="2" charset="-122"/>
              <a:cs typeface="宋体" panose="02010600030101010101" pitchFamily="2" charset="-122"/>
            </a:endParaRPr>
          </a:p>
          <a:p>
            <a:pPr>
              <a:lnSpc>
                <a:spcPct val="125000"/>
              </a:lnSpc>
              <a:buClrTx/>
              <a:buSzTx/>
              <a:buFont typeface="Wingdings" panose="05000000000000000000" pitchFamily="2" charset="2"/>
              <a:buNone/>
            </a:pPr>
            <a:r>
              <a:rPr lang="zh-CN" altLang="en-US" sz="2000" b="1" dirty="0">
                <a:latin typeface="宋体" panose="02010600030101010101" pitchFamily="2" charset="-122"/>
                <a:cs typeface="宋体" panose="02010600030101010101" pitchFamily="2" charset="-122"/>
                <a:sym typeface="+mn-ea"/>
              </a:rPr>
              <a:t>     两边同除以时间</a:t>
            </a:r>
            <a:r>
              <a:rPr lang="en-US" altLang="zh-CN" sz="2000" b="1" dirty="0">
                <a:latin typeface="宋体" panose="02010600030101010101" pitchFamily="2" charset="-122"/>
                <a:cs typeface="宋体" panose="02010600030101010101" pitchFamily="2" charset="-122"/>
                <a:sym typeface="+mn-ea"/>
              </a:rPr>
              <a:t>t:</a:t>
            </a:r>
            <a:r>
              <a:rPr lang="en-US" altLang="zh-CN" sz="2000" b="1" i="1" dirty="0">
                <a:latin typeface="宋体" panose="02010600030101010101" pitchFamily="2" charset="-122"/>
                <a:cs typeface="宋体" panose="02010600030101010101" pitchFamily="2" charset="-122"/>
                <a:sym typeface="+mn-ea"/>
              </a:rPr>
              <a:t>    </a:t>
            </a:r>
            <a:endParaRPr lang="en-US" altLang="zh-CN" sz="2000" b="1" i="1" dirty="0">
              <a:solidFill>
                <a:schemeClr val="hlink"/>
              </a:solidFill>
              <a:latin typeface="宋体" panose="02010600030101010101" pitchFamily="2" charset="-122"/>
              <a:cs typeface="宋体" panose="02010600030101010101" pitchFamily="2" charset="-122"/>
            </a:endParaRPr>
          </a:p>
        </p:txBody>
      </p:sp>
      <p:pic>
        <p:nvPicPr>
          <p:cNvPr id="14341" name="Picture 4" descr="P1010005"/>
          <p:cNvPicPr>
            <a:picLocks noChangeAspect="1"/>
          </p:cNvPicPr>
          <p:nvPr/>
        </p:nvPicPr>
        <p:blipFill>
          <a:blip r:embed="rId4">
            <a:biLevel thresh="50000"/>
            <a:grayscl/>
          </a:blip>
          <a:srcRect l="31102" t="2177" r="13896" b="21126"/>
          <a:stretch>
            <a:fillRect/>
          </a:stretch>
        </p:blipFill>
        <p:spPr>
          <a:xfrm>
            <a:off x="5729605" y="775335"/>
            <a:ext cx="3324225" cy="3288665"/>
          </a:xfrm>
          <a:prstGeom prst="rect">
            <a:avLst/>
          </a:prstGeom>
          <a:noFill/>
          <a:ln w="9525">
            <a:noFill/>
          </a:ln>
        </p:spPr>
      </p:pic>
      <p:sp>
        <p:nvSpPr>
          <p:cNvPr id="10" name="文本框 9"/>
          <p:cNvSpPr txBox="1"/>
          <p:nvPr/>
        </p:nvSpPr>
        <p:spPr>
          <a:xfrm>
            <a:off x="5736590" y="4243070"/>
            <a:ext cx="3317240" cy="2614930"/>
          </a:xfrm>
          <a:prstGeom prst="rect">
            <a:avLst/>
          </a:prstGeom>
          <a:noFill/>
        </p:spPr>
        <p:txBody>
          <a:bodyPr wrap="square" rtlCol="0">
            <a:spAutoFit/>
          </a:bodyPr>
          <a:lstStyle/>
          <a:p>
            <a:pPr marL="342900" lvl="1" indent="-342900" algn="l" eaLnBrk="1" hangingPunct="1">
              <a:lnSpc>
                <a:spcPct val="120000"/>
              </a:lnSpc>
              <a:buClrTx/>
              <a:buSzTx/>
              <a:buFont typeface="Wingdings" panose="05000000000000000000" charset="0"/>
              <a:buChar char="Ø"/>
            </a:pPr>
            <a:r>
              <a:rPr lang="zh-CN" altLang="en-US" sz="2000" b="1" dirty="0">
                <a:solidFill>
                  <a:srgbClr val="C00000"/>
                </a:solidFill>
                <a:latin typeface="宋体" panose="02010600030101010101" pitchFamily="2" charset="-122"/>
                <a:cs typeface="宋体" panose="02010600030101010101" pitchFamily="2" charset="-122"/>
                <a:sym typeface="+mn-ea"/>
              </a:rPr>
              <a:t>执行元件的运动速度取决于流量q，与压力p无关。</a:t>
            </a:r>
            <a:endParaRPr lang="zh-CN" altLang="en-US" sz="2000" b="1" dirty="0">
              <a:solidFill>
                <a:srgbClr val="C00000"/>
              </a:solidFill>
              <a:latin typeface="宋体" panose="02010600030101010101" pitchFamily="2" charset="-122"/>
              <a:cs typeface="宋体" panose="02010600030101010101" pitchFamily="2" charset="-122"/>
            </a:endParaRPr>
          </a:p>
          <a:p>
            <a:pPr marL="342900" indent="-342900" algn="l" eaLnBrk="1" hangingPunct="1">
              <a:lnSpc>
                <a:spcPct val="120000"/>
              </a:lnSpc>
              <a:buClrTx/>
              <a:buSzTx/>
              <a:buFont typeface="Wingdings" panose="05000000000000000000" charset="0"/>
              <a:buChar char="Ø"/>
            </a:pPr>
            <a:r>
              <a:rPr lang="zh-CN" altLang="en-US" sz="2000" b="1" dirty="0">
                <a:solidFill>
                  <a:srgbClr val="C00000"/>
                </a:solidFill>
                <a:latin typeface="宋体" panose="02010600030101010101" pitchFamily="2" charset="-122"/>
                <a:cs typeface="宋体" panose="02010600030101010101" pitchFamily="2" charset="-122"/>
                <a:sym typeface="+mn-ea"/>
              </a:rPr>
              <a:t>压力</a:t>
            </a:r>
            <a:r>
              <a:rPr lang="en-US" altLang="zh-CN" sz="2000" b="1" i="1" dirty="0">
                <a:solidFill>
                  <a:srgbClr val="C00000"/>
                </a:solidFill>
                <a:latin typeface="宋体" panose="02010600030101010101" pitchFamily="2" charset="-122"/>
                <a:cs typeface="宋体" panose="02010600030101010101" pitchFamily="2" charset="-122"/>
                <a:sym typeface="+mn-ea"/>
              </a:rPr>
              <a:t>p </a:t>
            </a:r>
            <a:r>
              <a:rPr lang="zh-CN" altLang="en-US" sz="2000" b="1" dirty="0">
                <a:solidFill>
                  <a:srgbClr val="C00000"/>
                </a:solidFill>
                <a:latin typeface="宋体" panose="02010600030101010101" pitchFamily="2" charset="-122"/>
                <a:cs typeface="宋体" panose="02010600030101010101" pitchFamily="2" charset="-122"/>
                <a:sym typeface="+mn-ea"/>
              </a:rPr>
              <a:t>和流量</a:t>
            </a:r>
            <a:r>
              <a:rPr lang="en-US" altLang="zh-CN" sz="2000" b="1" i="1" dirty="0">
                <a:solidFill>
                  <a:srgbClr val="C00000"/>
                </a:solidFill>
                <a:latin typeface="宋体" panose="02010600030101010101" pitchFamily="2" charset="-122"/>
                <a:cs typeface="宋体" panose="02010600030101010101" pitchFamily="2" charset="-122"/>
                <a:sym typeface="+mn-ea"/>
              </a:rPr>
              <a:t>q </a:t>
            </a:r>
            <a:r>
              <a:rPr lang="zh-CN" altLang="en-US" sz="2000" b="1" dirty="0">
                <a:latin typeface="宋体" panose="02010600030101010101" pitchFamily="2" charset="-122"/>
                <a:cs typeface="宋体" panose="02010600030101010101" pitchFamily="2" charset="-122"/>
                <a:sym typeface="+mn-ea"/>
              </a:rPr>
              <a:t>是液压与气压传动中的</a:t>
            </a:r>
            <a:r>
              <a:rPr lang="zh-CN" altLang="en-US" sz="2000" b="1" dirty="0">
                <a:solidFill>
                  <a:srgbClr val="C00000"/>
                </a:solidFill>
                <a:latin typeface="宋体" panose="02010600030101010101" pitchFamily="2" charset="-122"/>
                <a:cs typeface="宋体" panose="02010600030101010101" pitchFamily="2" charset="-122"/>
                <a:sym typeface="+mn-ea"/>
              </a:rPr>
              <a:t>最基本的参数</a:t>
            </a:r>
            <a:r>
              <a:rPr lang="zh-CN" altLang="en-US" sz="2000" dirty="0">
                <a:solidFill>
                  <a:schemeClr val="hlink"/>
                </a:solidFill>
                <a:latin typeface="宋体" panose="02010600030101010101" pitchFamily="2" charset="-122"/>
                <a:cs typeface="宋体" panose="02010600030101010101" pitchFamily="2" charset="-122"/>
                <a:sym typeface="+mn-ea"/>
              </a:rPr>
              <a:t>。</a:t>
            </a:r>
            <a:endParaRPr lang="zh-CN" altLang="en-US" sz="2000" dirty="0">
              <a:solidFill>
                <a:schemeClr val="hlink"/>
              </a:solidFill>
              <a:latin typeface="宋体" panose="02010600030101010101" pitchFamily="2" charset="-122"/>
              <a:cs typeface="宋体" panose="02010600030101010101" pitchFamily="2" charset="-122"/>
            </a:endParaRPr>
          </a:p>
          <a:p>
            <a:pPr marL="342900" indent="-342900" algn="l">
              <a:buFont typeface="Wingdings" panose="05000000000000000000" charset="0"/>
              <a:buChar char="Ø"/>
            </a:pPr>
            <a:endParaRPr lang="zh-CN" altLang="en-US" sz="2000" dirty="0">
              <a:solidFill>
                <a:schemeClr val="hlink"/>
              </a:solidFill>
              <a:latin typeface="宋体" panose="02010600030101010101" pitchFamily="2" charset="-122"/>
              <a:cs typeface="宋体" panose="02010600030101010101" pitchFamily="2" charset="-122"/>
            </a:endParaRPr>
          </a:p>
        </p:txBody>
      </p:sp>
      <p:pic>
        <p:nvPicPr>
          <p:cNvPr id="14" name="图片 13" descr="页脚"/>
          <p:cNvPicPr>
            <a:picLocks noChangeAspect="1"/>
          </p:cNvPicPr>
          <p:nvPr/>
        </p:nvPicPr>
        <p:blipFill>
          <a:blip r:embed="rId5"/>
          <a:srcRect l="7567" r="2701"/>
          <a:stretch>
            <a:fillRect/>
          </a:stretch>
        </p:blipFill>
        <p:spPr>
          <a:xfrm>
            <a:off x="-6916" y="6087256"/>
            <a:ext cx="9171940" cy="976630"/>
          </a:xfrm>
          <a:prstGeom prst="rect">
            <a:avLst/>
          </a:prstGeom>
        </p:spPr>
      </p:pic>
      <p:pic>
        <p:nvPicPr>
          <p:cNvPr id="6" name="图片 5">
            <a:extLst>
              <a:ext uri="{FF2B5EF4-FFF2-40B4-BE49-F238E27FC236}">
                <a16:creationId xmlns:a16="http://schemas.microsoft.com/office/drawing/2014/main" id="{A9088B45-3DE8-4C91-AC37-40D343CC7D34}"/>
              </a:ext>
            </a:extLst>
          </p:cNvPr>
          <p:cNvPicPr>
            <a:picLocks noChangeAspect="1"/>
          </p:cNvPicPr>
          <p:nvPr/>
        </p:nvPicPr>
        <p:blipFill>
          <a:blip r:embed="rId6"/>
          <a:stretch>
            <a:fillRect/>
          </a:stretch>
        </p:blipFill>
        <p:spPr>
          <a:xfrm>
            <a:off x="756370" y="1583674"/>
            <a:ext cx="4700016" cy="786384"/>
          </a:xfrm>
          <a:prstGeom prst="rect">
            <a:avLst/>
          </a:prstGeom>
        </p:spPr>
      </p:pic>
      <p:pic>
        <p:nvPicPr>
          <p:cNvPr id="9" name="图片 8">
            <a:extLst>
              <a:ext uri="{FF2B5EF4-FFF2-40B4-BE49-F238E27FC236}">
                <a16:creationId xmlns:a16="http://schemas.microsoft.com/office/drawing/2014/main" id="{30AB9422-ACA1-496E-A7FA-B3CE22268C2A}"/>
              </a:ext>
            </a:extLst>
          </p:cNvPr>
          <p:cNvPicPr>
            <a:picLocks noChangeAspect="1"/>
          </p:cNvPicPr>
          <p:nvPr/>
        </p:nvPicPr>
        <p:blipFill>
          <a:blip r:embed="rId7"/>
          <a:stretch>
            <a:fillRect/>
          </a:stretch>
        </p:blipFill>
        <p:spPr>
          <a:xfrm>
            <a:off x="900386" y="4892407"/>
            <a:ext cx="1370076" cy="402336"/>
          </a:xfrm>
          <a:prstGeom prst="rect">
            <a:avLst/>
          </a:prstGeom>
        </p:spPr>
      </p:pic>
      <p:pic>
        <p:nvPicPr>
          <p:cNvPr id="11" name="图片 10">
            <a:extLst>
              <a:ext uri="{FF2B5EF4-FFF2-40B4-BE49-F238E27FC236}">
                <a16:creationId xmlns:a16="http://schemas.microsoft.com/office/drawing/2014/main" id="{2DA96AFA-4E17-4A67-B8C2-591DB840C93F}"/>
              </a:ext>
            </a:extLst>
          </p:cNvPr>
          <p:cNvPicPr>
            <a:picLocks noChangeAspect="1"/>
          </p:cNvPicPr>
          <p:nvPr/>
        </p:nvPicPr>
        <p:blipFill>
          <a:blip r:embed="rId8"/>
          <a:stretch>
            <a:fillRect/>
          </a:stretch>
        </p:blipFill>
        <p:spPr>
          <a:xfrm>
            <a:off x="3108159" y="5695823"/>
            <a:ext cx="1799844" cy="3931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259218" y="6604635"/>
            <a:ext cx="629374"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12</a:t>
            </a:fld>
            <a:endParaRPr lang="en-US" altLang="zh-CN" sz="1800" dirty="0">
              <a:solidFill>
                <a:srgbClr val="253947"/>
              </a:solidFill>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a:stretch>
            <a:fillRect/>
          </a:stretch>
        </p:blipFill>
        <p:spPr>
          <a:xfrm>
            <a:off x="333058" y="70485"/>
            <a:ext cx="304165" cy="304165"/>
          </a:xfrm>
          <a:prstGeom prst="rect">
            <a:avLst/>
          </a:prstGeom>
        </p:spPr>
      </p:pic>
      <p:sp>
        <p:nvSpPr>
          <p:cNvPr id="5" name="矩形 4"/>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4" name="图片 13" descr="页脚"/>
          <p:cNvPicPr>
            <a:picLocks noChangeAspect="1"/>
          </p:cNvPicPr>
          <p:nvPr/>
        </p:nvPicPr>
        <p:blipFill>
          <a:blip r:embed="rId4"/>
          <a:srcRect l="7567" r="2701"/>
          <a:stretch>
            <a:fillRect/>
          </a:stretch>
        </p:blipFill>
        <p:spPr>
          <a:xfrm>
            <a:off x="-6916" y="6087256"/>
            <a:ext cx="9171940" cy="976630"/>
          </a:xfrm>
          <a:prstGeom prst="rect">
            <a:avLst/>
          </a:prstGeom>
        </p:spPr>
      </p:pic>
      <p:sp>
        <p:nvSpPr>
          <p:cNvPr id="7" name="矩形 6"/>
          <p:cNvSpPr/>
          <p:nvPr/>
        </p:nvSpPr>
        <p:spPr>
          <a:xfrm>
            <a:off x="250380" y="661103"/>
            <a:ext cx="7922813" cy="646331"/>
          </a:xfrm>
          <a:prstGeom prst="rect">
            <a:avLst/>
          </a:prstGeom>
        </p:spPr>
        <p:txBody>
          <a:bodyPr wrap="square">
            <a:spAutoFit/>
          </a:bodyPr>
          <a:lstStyle/>
          <a:p>
            <a:r>
              <a:rPr lang="zh-CN" altLang="en-US" sz="3600" b="1" dirty="0"/>
              <a:t>恒立液压：大国重器背后的“千斤顶”</a:t>
            </a:r>
          </a:p>
        </p:txBody>
      </p:sp>
      <p:pic>
        <p:nvPicPr>
          <p:cNvPr id="13" name="图片 12"/>
          <p:cNvPicPr>
            <a:picLocks noChangeAspect="1"/>
          </p:cNvPicPr>
          <p:nvPr/>
        </p:nvPicPr>
        <p:blipFill>
          <a:blip r:embed="rId5"/>
          <a:stretch>
            <a:fillRect/>
          </a:stretch>
        </p:blipFill>
        <p:spPr>
          <a:xfrm>
            <a:off x="4888592" y="1401560"/>
            <a:ext cx="3844291" cy="2486071"/>
          </a:xfrm>
          <a:prstGeom prst="rect">
            <a:avLst/>
          </a:prstGeom>
        </p:spPr>
      </p:pic>
      <p:sp>
        <p:nvSpPr>
          <p:cNvPr id="15" name="矩形 14"/>
          <p:cNvSpPr/>
          <p:nvPr/>
        </p:nvSpPr>
        <p:spPr>
          <a:xfrm>
            <a:off x="196116" y="1783735"/>
            <a:ext cx="3993600" cy="1323439"/>
          </a:xfrm>
          <a:prstGeom prst="rect">
            <a:avLst/>
          </a:prstGeom>
        </p:spPr>
        <p:txBody>
          <a:bodyPr wrap="square">
            <a:spAutoFit/>
          </a:bodyPr>
          <a:lstStyle/>
          <a:p>
            <a:r>
              <a:rPr lang="zh-CN" altLang="en-US" sz="2000" b="1" dirty="0">
                <a:solidFill>
                  <a:srgbClr val="333333"/>
                </a:solidFill>
                <a:latin typeface="arial" panose="020B0604020202020204" pitchFamily="34" charset="0"/>
              </a:rPr>
              <a:t>在</a:t>
            </a:r>
            <a:r>
              <a:rPr lang="en-US" altLang="zh-CN" sz="2000" b="1" dirty="0">
                <a:solidFill>
                  <a:srgbClr val="333333"/>
                </a:solidFill>
                <a:latin typeface="arial" panose="020B0604020202020204" pitchFamily="34" charset="0"/>
              </a:rPr>
              <a:t>2000</a:t>
            </a:r>
            <a:r>
              <a:rPr lang="zh-CN" altLang="en-US" sz="2000" b="1" dirty="0">
                <a:solidFill>
                  <a:srgbClr val="333333"/>
                </a:solidFill>
                <a:latin typeface="arial" panose="020B0604020202020204" pitchFamily="34" charset="0"/>
              </a:rPr>
              <a:t>年之前，国内很多挖掘机企业要生产多少整机并不是看市场需求，而是要</a:t>
            </a:r>
            <a:r>
              <a:rPr lang="zh-CN" altLang="en-US" sz="2000" b="1" dirty="0">
                <a:solidFill>
                  <a:srgbClr val="C00000"/>
                </a:solidFill>
                <a:latin typeface="arial" panose="020B0604020202020204" pitchFamily="34" charset="0"/>
              </a:rPr>
              <a:t>看国外油缸厂家能够提供多少液压油缸。</a:t>
            </a:r>
            <a:endParaRPr lang="zh-CN" altLang="en-US" sz="2000" b="1" dirty="0">
              <a:solidFill>
                <a:srgbClr val="C00000"/>
              </a:solidFill>
            </a:endParaRPr>
          </a:p>
        </p:txBody>
      </p:sp>
      <p:pic>
        <p:nvPicPr>
          <p:cNvPr id="16" name="图片 15"/>
          <p:cNvPicPr>
            <a:picLocks noChangeAspect="1"/>
          </p:cNvPicPr>
          <p:nvPr/>
        </p:nvPicPr>
        <p:blipFill>
          <a:blip r:embed="rId6"/>
          <a:stretch>
            <a:fillRect/>
          </a:stretch>
        </p:blipFill>
        <p:spPr>
          <a:xfrm>
            <a:off x="4421092" y="4030864"/>
            <a:ext cx="4657530" cy="2427035"/>
          </a:xfrm>
          <a:prstGeom prst="rect">
            <a:avLst/>
          </a:prstGeom>
        </p:spPr>
      </p:pic>
      <p:sp>
        <p:nvSpPr>
          <p:cNvPr id="17" name="矩形 16"/>
          <p:cNvSpPr/>
          <p:nvPr/>
        </p:nvSpPr>
        <p:spPr>
          <a:xfrm>
            <a:off x="174254" y="3375183"/>
            <a:ext cx="4032448" cy="2862322"/>
          </a:xfrm>
          <a:prstGeom prst="rect">
            <a:avLst/>
          </a:prstGeom>
        </p:spPr>
        <p:txBody>
          <a:bodyPr wrap="square">
            <a:spAutoFit/>
          </a:bodyPr>
          <a:lstStyle/>
          <a:p>
            <a:r>
              <a:rPr lang="zh-CN" altLang="en-US" sz="2000" b="1" dirty="0">
                <a:solidFill>
                  <a:srgbClr val="333333"/>
                </a:solidFill>
                <a:latin typeface="arial" panose="020B0604020202020204" pitchFamily="34" charset="0"/>
              </a:rPr>
              <a:t>直到恒立液压在油缸领域完成了技术的突破，才让挖掘机行业这一“卡脖子”问题得以解决。从某种意义上说，恒立</a:t>
            </a:r>
            <a:r>
              <a:rPr lang="zh-CN" altLang="en-US" sz="2000" b="1" dirty="0">
                <a:solidFill>
                  <a:srgbClr val="C00000"/>
                </a:solidFill>
                <a:latin typeface="arial" panose="020B0604020202020204" pitchFamily="34" charset="0"/>
              </a:rPr>
              <a:t>液压泵、阀、油缸、马达为液压系统的核心元件，是工程机械行业中的“芯片”产品</a:t>
            </a:r>
            <a:r>
              <a:rPr lang="zh-CN" altLang="en-US" sz="2000" b="1" dirty="0">
                <a:solidFill>
                  <a:srgbClr val="333333"/>
                </a:solidFill>
                <a:latin typeface="arial" panose="020B0604020202020204" pitchFamily="34" charset="0"/>
              </a:rPr>
              <a:t>，也是三一重工、徐工机械等工程机械公司不受美国制约走向世界的</a:t>
            </a:r>
            <a:r>
              <a:rPr lang="zh-CN" altLang="en-US" sz="2000" b="1" dirty="0">
                <a:solidFill>
                  <a:srgbClr val="C00000"/>
                </a:solidFill>
                <a:latin typeface="arial" panose="020B0604020202020204" pitchFamily="34" charset="0"/>
              </a:rPr>
              <a:t>关键因素之一。</a:t>
            </a:r>
            <a:endParaRPr lang="zh-CN" altLang="en-US" sz="2000" b="1" dirty="0">
              <a:solidFill>
                <a:srgbClr val="C00000"/>
              </a:solidFill>
            </a:endParaRPr>
          </a:p>
        </p:txBody>
      </p:sp>
    </p:spTree>
    <p:extLst>
      <p:ext uri="{BB962C8B-B14F-4D97-AF65-F5344CB8AC3E}">
        <p14:creationId xmlns:p14="http://schemas.microsoft.com/office/powerpoint/2010/main" val="3893288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259218" y="6604635"/>
            <a:ext cx="629374"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13</a:t>
            </a:fld>
            <a:endParaRPr lang="en-US" altLang="zh-CN" sz="1800" dirty="0">
              <a:solidFill>
                <a:srgbClr val="253947"/>
              </a:solidFill>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a:stretch>
            <a:fillRect/>
          </a:stretch>
        </p:blipFill>
        <p:spPr>
          <a:xfrm>
            <a:off x="333058" y="70485"/>
            <a:ext cx="304165" cy="304165"/>
          </a:xfrm>
          <a:prstGeom prst="rect">
            <a:avLst/>
          </a:prstGeom>
        </p:spPr>
      </p:pic>
      <p:sp>
        <p:nvSpPr>
          <p:cNvPr id="5" name="矩形 4"/>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4" name="图片 13" descr="页脚"/>
          <p:cNvPicPr>
            <a:picLocks noChangeAspect="1"/>
          </p:cNvPicPr>
          <p:nvPr/>
        </p:nvPicPr>
        <p:blipFill>
          <a:blip r:embed="rId4"/>
          <a:srcRect l="7567" r="2701"/>
          <a:stretch>
            <a:fillRect/>
          </a:stretch>
        </p:blipFill>
        <p:spPr>
          <a:xfrm>
            <a:off x="-6916" y="6087256"/>
            <a:ext cx="9171940" cy="976630"/>
          </a:xfrm>
          <a:prstGeom prst="rect">
            <a:avLst/>
          </a:prstGeom>
        </p:spPr>
      </p:pic>
      <p:pic>
        <p:nvPicPr>
          <p:cNvPr id="4" name="图片 3"/>
          <p:cNvPicPr>
            <a:picLocks noChangeAspect="1"/>
          </p:cNvPicPr>
          <p:nvPr/>
        </p:nvPicPr>
        <p:blipFill>
          <a:blip r:embed="rId5"/>
          <a:stretch>
            <a:fillRect/>
          </a:stretch>
        </p:blipFill>
        <p:spPr>
          <a:xfrm>
            <a:off x="1759846" y="2235316"/>
            <a:ext cx="5853309" cy="3909596"/>
          </a:xfrm>
          <a:prstGeom prst="rect">
            <a:avLst/>
          </a:prstGeom>
        </p:spPr>
      </p:pic>
      <p:sp>
        <p:nvSpPr>
          <p:cNvPr id="7" name="矩形 6"/>
          <p:cNvSpPr/>
          <p:nvPr/>
        </p:nvSpPr>
        <p:spPr>
          <a:xfrm>
            <a:off x="-11747" y="1153594"/>
            <a:ext cx="8712968" cy="830997"/>
          </a:xfrm>
          <a:prstGeom prst="rect">
            <a:avLst/>
          </a:prstGeom>
        </p:spPr>
        <p:txBody>
          <a:bodyPr wrap="square">
            <a:spAutoFit/>
          </a:bodyPr>
          <a:lstStyle/>
          <a:p>
            <a:pPr marL="266700" indent="266700" algn="just">
              <a:spcAft>
                <a:spcPts val="0"/>
              </a:spcAft>
            </a:pPr>
            <a:r>
              <a:rPr lang="zh-CN" altLang="zh-CN" sz="2400" b="1" kern="100" dirty="0">
                <a:latin typeface="Times New Roman" panose="02020603050405020304" pitchFamily="18" charset="0"/>
              </a:rPr>
              <a:t>作为大国重器背后的</a:t>
            </a:r>
            <a:r>
              <a:rPr lang="en-US" altLang="zh-CN" sz="2400" b="1" kern="100" dirty="0">
                <a:latin typeface="Times New Roman" panose="02020603050405020304" pitchFamily="18" charset="0"/>
              </a:rPr>
              <a:t>“</a:t>
            </a:r>
            <a:r>
              <a:rPr lang="zh-CN" altLang="zh-CN" sz="2400" b="1" kern="100" dirty="0">
                <a:latin typeface="Times New Roman" panose="02020603050405020304" pitchFamily="18" charset="0"/>
              </a:rPr>
              <a:t>千斤顶</a:t>
            </a:r>
            <a:r>
              <a:rPr lang="en-US" altLang="zh-CN" sz="2400" b="1" kern="100" dirty="0">
                <a:latin typeface="Times New Roman" panose="02020603050405020304" pitchFamily="18" charset="0"/>
              </a:rPr>
              <a:t>”</a:t>
            </a:r>
            <a:r>
              <a:rPr lang="zh-CN" altLang="zh-CN" sz="2400" b="1" kern="100" dirty="0">
                <a:latin typeface="Times New Roman" panose="02020603050405020304" pitchFamily="18" charset="0"/>
              </a:rPr>
              <a:t>，恒立液压用实际行动诠释了从制造大国迈入制造强国需要的</a:t>
            </a:r>
            <a:r>
              <a:rPr lang="zh-CN" altLang="zh-CN" sz="2400" b="1" kern="100" dirty="0">
                <a:solidFill>
                  <a:srgbClr val="C00000"/>
                </a:solidFill>
                <a:latin typeface="Times New Roman" panose="02020603050405020304" pitchFamily="18" charset="0"/>
              </a:rPr>
              <a:t>战略眼光</a:t>
            </a:r>
            <a:r>
              <a:rPr lang="zh-CN" altLang="zh-CN" sz="2400" b="1" kern="100" dirty="0">
                <a:latin typeface="Times New Roman" panose="02020603050405020304" pitchFamily="18" charset="0"/>
              </a:rPr>
              <a:t>与</a:t>
            </a:r>
            <a:r>
              <a:rPr lang="zh-CN" altLang="zh-CN" sz="2400" b="1" kern="100" dirty="0">
                <a:solidFill>
                  <a:srgbClr val="C00000"/>
                </a:solidFill>
                <a:latin typeface="Times New Roman" panose="02020603050405020304" pitchFamily="18" charset="0"/>
              </a:rPr>
              <a:t>执行力</a:t>
            </a:r>
            <a:r>
              <a:rPr lang="zh-CN" altLang="zh-CN" sz="2400" b="1" kern="100" dirty="0">
                <a:latin typeface="Times New Roman" panose="02020603050405020304" pitchFamily="18" charset="0"/>
              </a:rPr>
              <a:t>。</a:t>
            </a:r>
          </a:p>
        </p:txBody>
      </p:sp>
      <p:sp>
        <p:nvSpPr>
          <p:cNvPr id="17" name="圆角矩形 3"/>
          <p:cNvSpPr/>
          <p:nvPr/>
        </p:nvSpPr>
        <p:spPr>
          <a:xfrm>
            <a:off x="302200" y="921412"/>
            <a:ext cx="8368162" cy="1240956"/>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Tree>
    <p:extLst>
      <p:ext uri="{BB962C8B-B14F-4D97-AF65-F5344CB8AC3E}">
        <p14:creationId xmlns:p14="http://schemas.microsoft.com/office/powerpoint/2010/main" val="290584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9" name="椭圆 8"/>
          <p:cNvSpPr/>
          <p:nvPr/>
        </p:nvSpPr>
        <p:spPr>
          <a:xfrm>
            <a:off x="7033578"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156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113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40068"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587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a:srcRect l="20678" t="12068" r="20014" b="12500"/>
          <a:stretch>
            <a:fillRect/>
          </a:stretch>
        </p:blipFill>
        <p:spPr>
          <a:xfrm>
            <a:off x="4998403" y="4556760"/>
            <a:ext cx="1350010" cy="1074420"/>
          </a:xfrm>
          <a:prstGeom prst="rect">
            <a:avLst/>
          </a:prstGeom>
        </p:spPr>
      </p:pic>
      <p:sp>
        <p:nvSpPr>
          <p:cNvPr id="10" name="椭圆 9"/>
          <p:cNvSpPr/>
          <p:nvPr/>
        </p:nvSpPr>
        <p:spPr>
          <a:xfrm>
            <a:off x="290544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4378"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7888"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a:srcRect l="19601" t="12186" r="19824" b="12688"/>
          <a:stretch>
            <a:fillRect/>
          </a:stretch>
        </p:blipFill>
        <p:spPr>
          <a:xfrm>
            <a:off x="2711133" y="4554220"/>
            <a:ext cx="1386205" cy="1075055"/>
          </a:xfrm>
          <a:prstGeom prst="rect">
            <a:avLst/>
          </a:prstGeom>
        </p:spPr>
      </p:pic>
      <p:pic>
        <p:nvPicPr>
          <p:cNvPr id="20" name="图片 19" descr="04"/>
          <p:cNvPicPr>
            <a:picLocks noChangeAspect="1"/>
          </p:cNvPicPr>
          <p:nvPr/>
        </p:nvPicPr>
        <p:blipFill>
          <a:blip r:embed="rId5"/>
          <a:srcRect l="25192" t="21736" r="24857" b="21408"/>
          <a:stretch>
            <a:fillRect/>
          </a:stretch>
        </p:blipFill>
        <p:spPr>
          <a:xfrm>
            <a:off x="7105333" y="4606290"/>
            <a:ext cx="1440180" cy="1024890"/>
          </a:xfrm>
          <a:prstGeom prst="rect">
            <a:avLst/>
          </a:prstGeom>
        </p:spPr>
      </p:pic>
      <p:pic>
        <p:nvPicPr>
          <p:cNvPr id="14" name="图片 13" descr="01"/>
          <p:cNvPicPr>
            <a:picLocks noChangeAspect="1"/>
          </p:cNvPicPr>
          <p:nvPr/>
        </p:nvPicPr>
        <p:blipFill>
          <a:blip r:embed="rId6"/>
          <a:srcRect l="19934" t="10625" r="21295" b="13087"/>
          <a:stretch>
            <a:fillRect/>
          </a:stretch>
        </p:blipFill>
        <p:spPr>
          <a:xfrm rot="1200000">
            <a:off x="621983" y="4524375"/>
            <a:ext cx="1419860" cy="1152525"/>
          </a:xfrm>
          <a:prstGeom prst="rect">
            <a:avLst/>
          </a:prstGeom>
        </p:spPr>
      </p:pic>
      <p:pic>
        <p:nvPicPr>
          <p:cNvPr id="29" name="图片 28" descr="校徽02"/>
          <p:cNvPicPr>
            <a:picLocks noChangeAspect="1"/>
          </p:cNvPicPr>
          <p:nvPr/>
        </p:nvPicPr>
        <p:blipFill>
          <a:blip r:embed="rId7"/>
          <a:stretch>
            <a:fillRect/>
          </a:stretch>
        </p:blipFill>
        <p:spPr>
          <a:xfrm>
            <a:off x="333058" y="70485"/>
            <a:ext cx="304165" cy="304165"/>
          </a:xfrm>
          <a:prstGeom prst="rect">
            <a:avLst/>
          </a:prstGeom>
        </p:spPr>
      </p:pic>
      <p:sp>
        <p:nvSpPr>
          <p:cNvPr id="30" name="文本框 29"/>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5" name="文本框 34"/>
          <p:cNvSpPr txBox="1"/>
          <p:nvPr/>
        </p:nvSpPr>
        <p:spPr>
          <a:xfrm>
            <a:off x="1760220" y="3086100"/>
            <a:ext cx="5928995" cy="460375"/>
          </a:xfrm>
          <a:prstGeom prst="rect">
            <a:avLst/>
          </a:prstGeom>
          <a:noFill/>
        </p:spPr>
        <p:txBody>
          <a:bodyPr wrap="square" rtlCol="0" anchor="t">
            <a:spAutoFit/>
          </a:bodyPr>
          <a:lstStyle/>
          <a:p>
            <a:pPr algn="ctr"/>
            <a:r>
              <a:rPr sz="2400" dirty="0">
                <a:solidFill>
                  <a:schemeClr val="tx1">
                    <a:lumMod val="50000"/>
                    <a:lumOff val="50000"/>
                  </a:schemeClr>
                </a:solidFill>
                <a:latin typeface="+mn-lt"/>
                <a:cs typeface="+mn-lt"/>
              </a:rPr>
              <a:t>Composition of </a:t>
            </a:r>
            <a:r>
              <a:rPr lang="en-US" sz="2400" dirty="0">
                <a:solidFill>
                  <a:schemeClr val="tx1">
                    <a:lumMod val="50000"/>
                    <a:lumOff val="50000"/>
                  </a:schemeClr>
                </a:solidFill>
                <a:latin typeface="+mn-lt"/>
                <a:cs typeface="+mn-lt"/>
              </a:rPr>
              <a:t>H</a:t>
            </a:r>
            <a:r>
              <a:rPr sz="2400" dirty="0">
                <a:solidFill>
                  <a:schemeClr val="tx1">
                    <a:lumMod val="50000"/>
                    <a:lumOff val="50000"/>
                  </a:schemeClr>
                </a:solidFill>
                <a:latin typeface="+mn-lt"/>
                <a:cs typeface="+mn-lt"/>
              </a:rPr>
              <a:t>ydraulic </a:t>
            </a:r>
            <a:r>
              <a:rPr lang="en-US" sz="2400" dirty="0">
                <a:solidFill>
                  <a:schemeClr val="tx1">
                    <a:lumMod val="50000"/>
                    <a:lumOff val="50000"/>
                  </a:schemeClr>
                </a:solidFill>
                <a:latin typeface="+mn-lt"/>
                <a:cs typeface="+mn-lt"/>
              </a:rPr>
              <a:t>S</a:t>
            </a:r>
            <a:r>
              <a:rPr sz="2400" dirty="0">
                <a:solidFill>
                  <a:schemeClr val="tx1">
                    <a:lumMod val="50000"/>
                    <a:lumOff val="50000"/>
                  </a:schemeClr>
                </a:solidFill>
                <a:latin typeface="+mn-lt"/>
                <a:cs typeface="+mn-lt"/>
              </a:rPr>
              <a:t>ystem</a:t>
            </a:r>
          </a:p>
        </p:txBody>
      </p:sp>
      <p:sp>
        <p:nvSpPr>
          <p:cNvPr id="4" name="内容占位符 1"/>
          <p:cNvSpPr>
            <a:spLocks noGrp="1"/>
          </p:cNvSpPr>
          <p:nvPr/>
        </p:nvSpPr>
        <p:spPr>
          <a:xfrm>
            <a:off x="404495" y="1727200"/>
            <a:ext cx="8213090" cy="1219835"/>
          </a:xfrm>
          <a:prstGeom prst="rect">
            <a:avLst/>
          </a:prstGeom>
          <a:noFill/>
          <a:ln w="9525">
            <a:noFill/>
          </a:ln>
        </p:spPr>
        <p:txBody>
          <a:bodyPr vert="horz" wrap="square" lIns="91440" tIns="45720" rIns="91440" bIns="45720" numCol="1" rtlCol="0" anchor="t" anchorCtr="0" compatLnSpc="1"/>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6000" b="1" i="0" u="none" strike="noStrike" kern="1200" cap="none" spc="0" normalizeH="0" baseline="0" noProof="0" dirty="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二、液压系统的组成</a:t>
            </a:r>
          </a:p>
        </p:txBody>
      </p:sp>
      <p:pic>
        <p:nvPicPr>
          <p:cNvPr id="2" name="图片 1" descr="页脚"/>
          <p:cNvPicPr>
            <a:picLocks noChangeAspect="1"/>
          </p:cNvPicPr>
          <p:nvPr/>
        </p:nvPicPr>
        <p:blipFill>
          <a:blip r:embed="rId8"/>
          <a:srcRect l="7567" r="2701"/>
          <a:stretch>
            <a:fillRect/>
          </a:stretch>
        </p:blipFill>
        <p:spPr>
          <a:xfrm>
            <a:off x="-12382" y="6089015"/>
            <a:ext cx="9171940" cy="976630"/>
          </a:xfrm>
          <a:prstGeom prst="rect">
            <a:avLst/>
          </a:prstGeom>
        </p:spPr>
      </p:pic>
      <p:sp>
        <p:nvSpPr>
          <p:cNvPr id="3" name="灯片编号占位符 3"/>
          <p:cNvSpPr txBox="1">
            <a:spLocks noGrp="1"/>
          </p:cNvSpPr>
          <p:nvPr/>
        </p:nvSpPr>
        <p:spPr>
          <a:xfrm>
            <a:off x="4294823" y="6578600"/>
            <a:ext cx="507683" cy="35115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r>
              <a:rPr lang="en-US" altLang="zh-CN" sz="1800" dirty="0">
                <a:solidFill>
                  <a:srgbClr val="253947"/>
                </a:solidFill>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圆角矩形 3"/>
          <p:cNvSpPr/>
          <p:nvPr/>
        </p:nvSpPr>
        <p:spPr>
          <a:xfrm>
            <a:off x="1878965" y="4211320"/>
            <a:ext cx="2984500" cy="2258695"/>
          </a:xfrm>
          <a:prstGeom prst="roundRect">
            <a:avLst>
              <a:gd name="adj" fmla="val 4486"/>
            </a:avLst>
          </a:prstGeom>
          <a:solidFill>
            <a:srgbClr val="4F81BD">
              <a:lumMod val="20000"/>
              <a:lumOff val="80000"/>
              <a:alpha val="80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48" name="圆角矩形 3"/>
          <p:cNvSpPr/>
          <p:nvPr/>
        </p:nvSpPr>
        <p:spPr>
          <a:xfrm>
            <a:off x="333375" y="1919605"/>
            <a:ext cx="4346575" cy="144335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pic>
        <p:nvPicPr>
          <p:cNvPr id="16387" name="Picture 4" descr="P1010006"/>
          <p:cNvPicPr>
            <a:picLocks noChangeAspect="1"/>
          </p:cNvPicPr>
          <p:nvPr/>
        </p:nvPicPr>
        <p:blipFill>
          <a:blip r:embed="rId3">
            <a:biLevel thresh="50000"/>
            <a:grayscl/>
          </a:blip>
          <a:srcRect l="9344" t="4134" r="50400" b="22456"/>
          <a:stretch>
            <a:fillRect/>
          </a:stretch>
        </p:blipFill>
        <p:spPr>
          <a:xfrm>
            <a:off x="4863465" y="767080"/>
            <a:ext cx="4166235" cy="5701665"/>
          </a:xfrm>
          <a:prstGeom prst="rect">
            <a:avLst/>
          </a:prstGeom>
          <a:noFill/>
          <a:ln w="9525">
            <a:noFill/>
          </a:ln>
        </p:spPr>
      </p:pic>
      <p:sp>
        <p:nvSpPr>
          <p:cNvPr id="4" name="文本框 3"/>
          <p:cNvSpPr txBox="1"/>
          <p:nvPr/>
        </p:nvSpPr>
        <p:spPr>
          <a:xfrm>
            <a:off x="-11430" y="548005"/>
            <a:ext cx="4775835" cy="589280"/>
          </a:xfrm>
          <a:prstGeom prst="rect">
            <a:avLst/>
          </a:prstGeom>
          <a:noFill/>
        </p:spPr>
        <p:txBody>
          <a:bodyPr wrap="squar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（一）典型的液压系统</a:t>
            </a:r>
          </a:p>
        </p:txBody>
      </p:sp>
      <p:grpSp>
        <p:nvGrpSpPr>
          <p:cNvPr id="27" name="组合 26"/>
          <p:cNvGrpSpPr/>
          <p:nvPr/>
        </p:nvGrpSpPr>
        <p:grpSpPr>
          <a:xfrm>
            <a:off x="240030" y="1248410"/>
            <a:ext cx="3111500" cy="499110"/>
            <a:chOff x="695" y="1994"/>
            <a:chExt cx="4723"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695" y="1994"/>
              <a:ext cx="4723" cy="758"/>
              <a:chOff x="-818" y="1933"/>
              <a:chExt cx="5579" cy="759"/>
            </a:xfrm>
          </p:grpSpPr>
          <p:sp>
            <p:nvSpPr>
              <p:cNvPr id="31"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409" y="1950"/>
                <a:ext cx="4169" cy="742"/>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1</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、系统组成</a:t>
                </a:r>
              </a:p>
            </p:txBody>
          </p:sp>
        </p:grpSp>
      </p:grpSp>
      <p:grpSp>
        <p:nvGrpSpPr>
          <p:cNvPr id="39" name="组合 38"/>
          <p:cNvGrpSpPr/>
          <p:nvPr/>
        </p:nvGrpSpPr>
        <p:grpSpPr>
          <a:xfrm>
            <a:off x="326390" y="3606800"/>
            <a:ext cx="3110865" cy="521335"/>
            <a:chOff x="688" y="6580"/>
            <a:chExt cx="3964" cy="821"/>
          </a:xfrm>
        </p:grpSpPr>
        <p:sp>
          <p:nvSpPr>
            <p:cNvPr id="40" name="Freeform 9"/>
            <p:cNvSpPr/>
            <p:nvPr/>
          </p:nvSpPr>
          <p:spPr>
            <a:xfrm>
              <a:off x="857" y="6599"/>
              <a:ext cx="364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sp>
          <p:nvSpPr>
            <p:cNvPr id="41" name="Freeform 10"/>
            <p:cNvSpPr/>
            <p:nvPr/>
          </p:nvSpPr>
          <p:spPr>
            <a:xfrm>
              <a:off x="688" y="6580"/>
              <a:ext cx="3964"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78B8DF"/>
            </a:solidFill>
            <a:ln w="9525">
              <a:noFill/>
            </a:ln>
          </p:spPr>
          <p:txBody>
            <a:bodyPr/>
            <a:lstStyle/>
            <a:p>
              <a:endParaRPr lang="zh-CN" altLang="en-US" sz="6600"/>
            </a:p>
          </p:txBody>
        </p:sp>
      </p:grpSp>
      <p:sp>
        <p:nvSpPr>
          <p:cNvPr id="42" name="文本框 41"/>
          <p:cNvSpPr txBox="1"/>
          <p:nvPr/>
        </p:nvSpPr>
        <p:spPr>
          <a:xfrm>
            <a:off x="1068705" y="3606800"/>
            <a:ext cx="2036445" cy="460375"/>
          </a:xfrm>
          <a:prstGeom prst="rect">
            <a:avLst/>
          </a:prstGeom>
          <a:noFill/>
        </p:spPr>
        <p:txBody>
          <a:bodyPr wrap="square" rtlCol="0" anchor="t">
            <a:spAutoFit/>
          </a:bodyPr>
          <a:lstStyle/>
          <a:p>
            <a:pPr algn="l"/>
            <a:r>
              <a:rPr 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2</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、工作原理</a:t>
            </a:r>
          </a:p>
        </p:txBody>
      </p:sp>
      <p:sp>
        <p:nvSpPr>
          <p:cNvPr id="45" name="Rectangle 3"/>
          <p:cNvSpPr>
            <a:spLocks noGrp="1"/>
          </p:cNvSpPr>
          <p:nvPr/>
        </p:nvSpPr>
        <p:spPr>
          <a:xfrm>
            <a:off x="543560" y="1858010"/>
            <a:ext cx="3866515" cy="144399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a:lnSpc>
                <a:spcPct val="125000"/>
              </a:lnSpc>
              <a:spcBef>
                <a:spcPts val="0"/>
              </a:spcBef>
              <a:buFont typeface="Wingdings" panose="05000000000000000000" charset="0"/>
              <a:buChar char="l"/>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液压泵</a:t>
            </a:r>
          </a:p>
          <a:p>
            <a:pPr>
              <a:lnSpc>
                <a:spcPct val="125000"/>
              </a:lnSpc>
              <a:spcBef>
                <a:spcPts val="0"/>
              </a:spcBef>
              <a:buFont typeface="Wingdings" panose="05000000000000000000" charset="0"/>
              <a:buChar char="l"/>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控制元件</a:t>
            </a:r>
          </a:p>
          <a:p>
            <a:pPr>
              <a:lnSpc>
                <a:spcPct val="125000"/>
              </a:lnSpc>
              <a:spcBef>
                <a:spcPts val="0"/>
              </a:spcBef>
              <a:buFont typeface="Wingdings" panose="05000000000000000000" charset="0"/>
              <a:buChar char="l"/>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液压缸</a:t>
            </a:r>
          </a:p>
        </p:txBody>
      </p:sp>
      <p:sp>
        <p:nvSpPr>
          <p:cNvPr id="47" name="圆角矩形 3"/>
          <p:cNvSpPr/>
          <p:nvPr/>
        </p:nvSpPr>
        <p:spPr>
          <a:xfrm>
            <a:off x="333375" y="4211320"/>
            <a:ext cx="1481455" cy="2257425"/>
          </a:xfrm>
          <a:prstGeom prst="roundRect">
            <a:avLst>
              <a:gd name="adj" fmla="val 4486"/>
            </a:avLst>
          </a:prstGeom>
          <a:solidFill>
            <a:srgbClr val="4F81BD">
              <a:lumMod val="20000"/>
              <a:lumOff val="80000"/>
              <a:alpha val="80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49" name="文本框 48"/>
          <p:cNvSpPr txBox="1"/>
          <p:nvPr/>
        </p:nvSpPr>
        <p:spPr>
          <a:xfrm>
            <a:off x="333375" y="4371340"/>
            <a:ext cx="1271270" cy="2030095"/>
          </a:xfrm>
          <a:prstGeom prst="rect">
            <a:avLst/>
          </a:prstGeom>
          <a:noFill/>
        </p:spPr>
        <p:txBody>
          <a:bodyPr wrap="square" rtlCol="0" anchor="t">
            <a:spAutoFit/>
          </a:bodyPr>
          <a:lstStyle/>
          <a:p>
            <a:pPr algn="l">
              <a:lnSpc>
                <a:spcPct val="125000"/>
              </a:lnSpc>
              <a:spcBef>
                <a:spcPts val="0"/>
              </a:spcBef>
              <a:buClrTx/>
              <a:buSzTx/>
            </a:pPr>
            <a:r>
              <a:rPr lang="zh-CN" altLang="en-US" sz="2400" b="1" dirty="0">
                <a:solidFill>
                  <a:sysClr val="windowText" lastClr="000000"/>
                </a:solidFill>
                <a:latin typeface="宋体" panose="02010600030101010101" pitchFamily="2" charset="-122"/>
                <a:cs typeface="宋体" panose="02010600030101010101" pitchFamily="2" charset="-122"/>
                <a:sym typeface="宋体" panose="02010600030101010101" pitchFamily="2" charset="-122"/>
              </a:rPr>
              <a:t>① 吸油</a:t>
            </a:r>
          </a:p>
          <a:p>
            <a:pPr algn="l">
              <a:lnSpc>
                <a:spcPct val="125000"/>
              </a:lnSpc>
              <a:spcBef>
                <a:spcPts val="0"/>
              </a:spcBef>
              <a:buClrTx/>
              <a:buSzTx/>
            </a:pPr>
            <a:r>
              <a:rPr lang="zh-CN" altLang="en-US" sz="2400" b="1" dirty="0">
                <a:solidFill>
                  <a:sysClr val="windowText" lastClr="000000"/>
                </a:solidFill>
                <a:latin typeface="宋体" panose="02010600030101010101" pitchFamily="2" charset="-122"/>
                <a:cs typeface="宋体" panose="02010600030101010101" pitchFamily="2" charset="-122"/>
                <a:sym typeface="宋体" panose="02010600030101010101" pitchFamily="2" charset="-122"/>
              </a:rPr>
              <a:t>② 排油</a:t>
            </a:r>
          </a:p>
          <a:p>
            <a:pPr algn="l">
              <a:lnSpc>
                <a:spcPct val="125000"/>
              </a:lnSpc>
              <a:spcBef>
                <a:spcPts val="0"/>
              </a:spcBef>
              <a:buClrTx/>
              <a:buSzTx/>
            </a:pPr>
            <a:r>
              <a:rPr lang="zh-CN" altLang="en-US" sz="2400" b="1" dirty="0">
                <a:solidFill>
                  <a:sysClr val="windowText" lastClr="000000"/>
                </a:solidFill>
                <a:latin typeface="宋体" panose="02010600030101010101" pitchFamily="2" charset="-122"/>
                <a:cs typeface="宋体" panose="02010600030101010101" pitchFamily="2" charset="-122"/>
                <a:sym typeface="宋体" panose="02010600030101010101" pitchFamily="2" charset="-122"/>
              </a:rPr>
              <a:t>③ 控制</a:t>
            </a:r>
          </a:p>
          <a:p>
            <a:pPr algn="l">
              <a:lnSpc>
                <a:spcPct val="150000"/>
              </a:lnSpc>
              <a:spcBef>
                <a:spcPts val="0"/>
              </a:spcBef>
              <a:buClrTx/>
              <a:buSzTx/>
            </a:pPr>
            <a:endParaRPr lang="zh-CN" altLang="en-US" sz="2400" b="1" dirty="0">
              <a:solidFill>
                <a:sysClr val="windowText" lastClr="000000"/>
              </a:solidFill>
              <a:latin typeface="宋体" panose="02010600030101010101" pitchFamily="2" charset="-122"/>
              <a:cs typeface="宋体" panose="02010600030101010101" pitchFamily="2" charset="-122"/>
              <a:sym typeface="宋体" panose="02010600030101010101" pitchFamily="2" charset="-122"/>
            </a:endParaRPr>
          </a:p>
        </p:txBody>
      </p:sp>
      <p:sp>
        <p:nvSpPr>
          <p:cNvPr id="50" name="文本框 49"/>
          <p:cNvSpPr txBox="1"/>
          <p:nvPr/>
        </p:nvSpPr>
        <p:spPr>
          <a:xfrm>
            <a:off x="1878330" y="4371340"/>
            <a:ext cx="2985135" cy="1783715"/>
          </a:xfrm>
          <a:prstGeom prst="rect">
            <a:avLst/>
          </a:prstGeom>
          <a:noFill/>
        </p:spPr>
        <p:txBody>
          <a:bodyPr wrap="square" rtlCol="0">
            <a:spAutoFit/>
          </a:bodyPr>
          <a:lstStyle/>
          <a:p>
            <a:pPr algn="l">
              <a:lnSpc>
                <a:spcPct val="125000"/>
              </a:lnSpc>
              <a:spcBef>
                <a:spcPts val="0"/>
              </a:spcBef>
              <a:buClrTx/>
              <a:buSzTx/>
            </a:pPr>
            <a:r>
              <a:rPr lang="zh-CN" altLang="en-US" sz="2400" b="1" dirty="0">
                <a:solidFill>
                  <a:sysClr val="windowText" lastClr="000000"/>
                </a:solidFill>
                <a:latin typeface="宋体" panose="02010600030101010101" pitchFamily="2" charset="-122"/>
                <a:cs typeface="宋体" panose="02010600030101010101" pitchFamily="2" charset="-122"/>
                <a:sym typeface="宋体" panose="02010600030101010101" pitchFamily="2" charset="-122"/>
              </a:rPr>
              <a:t>方向控制——换向阀</a:t>
            </a:r>
          </a:p>
          <a:p>
            <a:pPr algn="l">
              <a:lnSpc>
                <a:spcPct val="125000"/>
              </a:lnSpc>
              <a:spcBef>
                <a:spcPts val="0"/>
              </a:spcBef>
              <a:buClrTx/>
              <a:buSzTx/>
            </a:pPr>
            <a:r>
              <a:rPr lang="zh-CN" altLang="en-US" sz="2400" b="1" dirty="0">
                <a:solidFill>
                  <a:sysClr val="windowText" lastClr="000000"/>
                </a:solidFill>
                <a:latin typeface="宋体" panose="02010600030101010101" pitchFamily="2" charset="-122"/>
                <a:cs typeface="宋体" panose="02010600030101010101" pitchFamily="2" charset="-122"/>
                <a:sym typeface="宋体" panose="02010600030101010101" pitchFamily="2" charset="-122"/>
              </a:rPr>
              <a:t>流量控制——节流阀</a:t>
            </a:r>
          </a:p>
          <a:p>
            <a:pPr algn="l">
              <a:lnSpc>
                <a:spcPct val="125000"/>
              </a:lnSpc>
              <a:spcBef>
                <a:spcPts val="0"/>
              </a:spcBef>
              <a:buClrTx/>
              <a:buSzTx/>
            </a:pPr>
            <a:r>
              <a:rPr lang="zh-CN" altLang="en-US" sz="2400" b="1" dirty="0">
                <a:solidFill>
                  <a:sysClr val="windowText" lastClr="000000"/>
                </a:solidFill>
                <a:latin typeface="宋体" panose="02010600030101010101" pitchFamily="2" charset="-122"/>
                <a:cs typeface="宋体" panose="02010600030101010101" pitchFamily="2" charset="-122"/>
                <a:sym typeface="宋体" panose="02010600030101010101" pitchFamily="2" charset="-122"/>
              </a:rPr>
              <a:t>压力控制——溢流阀</a:t>
            </a:r>
            <a:endParaRPr lang="zh-CN" altLang="en-US" sz="2000" b="1" dirty="0">
              <a:solidFill>
                <a:sysClr val="windowText" lastClr="000000"/>
              </a:solidFill>
              <a:latin typeface="宋体" panose="02010600030101010101" pitchFamily="2" charset="-122"/>
              <a:cs typeface="宋体" panose="02010600030101010101" pitchFamily="2" charset="-122"/>
              <a:sym typeface="宋体" panose="02010600030101010101" pitchFamily="2" charset="-122"/>
            </a:endParaRPr>
          </a:p>
          <a:p>
            <a:endParaRPr lang="zh-CN" altLang="en-US" sz="2000" b="1" dirty="0">
              <a:solidFill>
                <a:sysClr val="windowText" lastClr="000000"/>
              </a:solidFill>
              <a:latin typeface="宋体" panose="02010600030101010101" pitchFamily="2" charset="-122"/>
              <a:cs typeface="宋体" panose="02010600030101010101" pitchFamily="2" charset="-122"/>
              <a:sym typeface="宋体" panose="02010600030101010101" pitchFamily="2" charset="-122"/>
            </a:endParaRPr>
          </a:p>
        </p:txBody>
      </p:sp>
    </p:spTree>
  </p:cSld>
  <p:clrMapOvr>
    <a:masterClrMapping/>
  </p:clrMapOvr>
  <p:transition spd="slow" advTm="5769">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333375" y="1377315"/>
            <a:ext cx="5377180" cy="500443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pic>
        <p:nvPicPr>
          <p:cNvPr id="16387" name="Picture 4" descr="P1010006"/>
          <p:cNvPicPr>
            <a:picLocks noChangeAspect="1"/>
          </p:cNvPicPr>
          <p:nvPr/>
        </p:nvPicPr>
        <p:blipFill>
          <a:blip r:embed="rId3">
            <a:biLevel thresh="50000"/>
            <a:grayscl/>
          </a:blip>
          <a:srcRect l="9344" t="4134" r="50400" b="22456"/>
          <a:stretch>
            <a:fillRect/>
          </a:stretch>
        </p:blipFill>
        <p:spPr>
          <a:xfrm>
            <a:off x="5890260" y="1377315"/>
            <a:ext cx="3255645" cy="4585970"/>
          </a:xfrm>
          <a:prstGeom prst="rect">
            <a:avLst/>
          </a:prstGeom>
          <a:noFill/>
          <a:ln w="9525">
            <a:noFill/>
          </a:ln>
        </p:spPr>
      </p:pic>
      <p:sp>
        <p:nvSpPr>
          <p:cNvPr id="4" name="文本框 3"/>
          <p:cNvSpPr txBox="1"/>
          <p:nvPr/>
        </p:nvSpPr>
        <p:spPr>
          <a:xfrm>
            <a:off x="89218" y="619760"/>
            <a:ext cx="4773930" cy="589280"/>
          </a:xfrm>
          <a:prstGeom prst="rect">
            <a:avLst/>
          </a:prstGeom>
          <a:noFill/>
        </p:spPr>
        <p:txBody>
          <a:bodyPr wrap="non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（一）典型的液压系统</a:t>
            </a:r>
          </a:p>
        </p:txBody>
      </p:sp>
      <p:sp>
        <p:nvSpPr>
          <p:cNvPr id="45" name="Rectangle 3"/>
          <p:cNvSpPr>
            <a:spLocks noGrp="1"/>
          </p:cNvSpPr>
          <p:nvPr/>
        </p:nvSpPr>
        <p:spPr>
          <a:xfrm>
            <a:off x="481330" y="1442720"/>
            <a:ext cx="5080635" cy="487362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能源装置</a:t>
            </a: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——将机械能转换成液压能，包括液压泵、空气压缩机等；</a:t>
            </a:r>
          </a:p>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执行元件</a:t>
            </a: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——将液压能转换成机械能，包括液压缸、液压马达等；</a:t>
            </a:r>
          </a:p>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（3）</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控制元件</a:t>
            </a: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——用来控制压力、流量、方向，包括各种控制阀等；</a:t>
            </a:r>
          </a:p>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（4）</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辅助元件</a:t>
            </a: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——用来连接各个元件以组成系统，包括各种接头、管件、滤油器等；</a:t>
            </a:r>
          </a:p>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（5）</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工作介质</a:t>
            </a: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——用来进行能量和信号的传递，包括液压油或压缩空气等。</a:t>
            </a:r>
          </a:p>
        </p:txBody>
      </p:sp>
    </p:spTree>
  </p:cSld>
  <p:clrMapOvr>
    <a:masterClrMapping/>
  </p:clrMapOvr>
  <p:transition spd="slow" advTm="5769">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205740" y="1449070"/>
            <a:ext cx="3416935" cy="506031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5" name="Rectangle 3"/>
          <p:cNvSpPr>
            <a:spLocks noGrp="1"/>
          </p:cNvSpPr>
          <p:nvPr/>
        </p:nvSpPr>
        <p:spPr>
          <a:xfrm>
            <a:off x="343535" y="1510030"/>
            <a:ext cx="3141345" cy="49993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marL="0" indent="0">
              <a:lnSpc>
                <a:spcPct val="150000"/>
              </a:lnSpc>
              <a:spcBef>
                <a:spcPts val="0"/>
              </a:spcBef>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结构或半结构式图形</a:t>
            </a:r>
          </a:p>
          <a:p>
            <a:pPr>
              <a:lnSpc>
                <a:spcPct val="150000"/>
              </a:lnSpc>
              <a:spcBef>
                <a:spcPts val="0"/>
              </a:spcBef>
              <a:buFont typeface="Wingdings" panose="05000000000000000000" charset="0"/>
              <a:buChar char="l"/>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表示结构原理直观性强</a:t>
            </a:r>
          </a:p>
          <a:p>
            <a:pPr>
              <a:lnSpc>
                <a:spcPct val="150000"/>
              </a:lnSpc>
              <a:spcBef>
                <a:spcPts val="0"/>
              </a:spcBef>
              <a:buFont typeface="Wingdings" panose="05000000000000000000" charset="0"/>
              <a:buChar char="l"/>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易理解，但结构复杂</a:t>
            </a:r>
          </a:p>
          <a:p>
            <a:pPr marL="0" indent="0">
              <a:lnSpc>
                <a:spcPct val="150000"/>
              </a:lnSpc>
              <a:spcBef>
                <a:spcPts val="0"/>
              </a:spcBef>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图形符号</a:t>
            </a:r>
          </a:p>
          <a:p>
            <a:pPr>
              <a:lnSpc>
                <a:spcPct val="150000"/>
              </a:lnSpc>
              <a:spcBef>
                <a:spcPts val="0"/>
              </a:spcBef>
              <a:buFont typeface="Wingdings" panose="05000000000000000000" charset="0"/>
              <a:buChar char="l"/>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只表示元件功能</a:t>
            </a:r>
          </a:p>
          <a:p>
            <a:pPr>
              <a:lnSpc>
                <a:spcPct val="150000"/>
              </a:lnSpc>
              <a:spcBef>
                <a:spcPts val="0"/>
              </a:spcBef>
              <a:buFont typeface="Wingdings" panose="05000000000000000000" charset="0"/>
              <a:buChar char="l"/>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不表示元件结构和参数</a:t>
            </a:r>
          </a:p>
          <a:p>
            <a:pPr>
              <a:lnSpc>
                <a:spcPct val="150000"/>
              </a:lnSpc>
              <a:spcBef>
                <a:spcPts val="0"/>
              </a:spcBef>
              <a:buFont typeface="Wingdings" panose="05000000000000000000" charset="0"/>
              <a:buChar char="l"/>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简单明了，易于绘制</a:t>
            </a:r>
          </a:p>
          <a:p>
            <a:pPr>
              <a:lnSpc>
                <a:spcPct val="150000"/>
              </a:lnSpc>
              <a:spcBef>
                <a:spcPts val="0"/>
              </a:spcBef>
              <a:buFont typeface="Wingdings" panose="05000000000000000000" charset="0"/>
              <a:buChar char="l"/>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“液压与气压传动”图形符号已制定国家标准GB/T 786.1-2009</a:t>
            </a:r>
          </a:p>
        </p:txBody>
      </p:sp>
      <p:grpSp>
        <p:nvGrpSpPr>
          <p:cNvPr id="6" name="组合 5"/>
          <p:cNvGrpSpPr/>
          <p:nvPr/>
        </p:nvGrpSpPr>
        <p:grpSpPr>
          <a:xfrm>
            <a:off x="1306830" y="564515"/>
            <a:ext cx="6761480" cy="770890"/>
            <a:chOff x="1991" y="981"/>
            <a:chExt cx="10648" cy="1214"/>
          </a:xfrm>
        </p:grpSpPr>
        <p:sp>
          <p:nvSpPr>
            <p:cNvPr id="7" name="Freeform 6"/>
            <p:cNvSpPr/>
            <p:nvPr/>
          </p:nvSpPr>
          <p:spPr>
            <a:xfrm>
              <a:off x="1991" y="1044"/>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9" name="Freeform 7"/>
            <p:cNvSpPr/>
            <p:nvPr/>
          </p:nvSpPr>
          <p:spPr>
            <a:xfrm>
              <a:off x="2021" y="1106"/>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rgbClr val="1F497D">
                <a:lumMod val="20000"/>
                <a:lumOff val="80000"/>
              </a:srgbClr>
            </a:solidFill>
            <a:ln w="9525">
              <a:noFill/>
            </a:ln>
          </p:spPr>
          <p:txBody>
            <a:bodyPr/>
            <a:lstStyle/>
            <a:p>
              <a:endParaRPr lang="zh-CN" altLang="en-US"/>
            </a:p>
          </p:txBody>
        </p:sp>
        <p:sp>
          <p:nvSpPr>
            <p:cNvPr id="10" name="文本框 9"/>
            <p:cNvSpPr txBox="1"/>
            <p:nvPr/>
          </p:nvSpPr>
          <p:spPr>
            <a:xfrm>
              <a:off x="2862" y="981"/>
              <a:ext cx="8241" cy="1016"/>
            </a:xfrm>
            <a:prstGeom prst="rect">
              <a:avLst/>
            </a:prstGeom>
            <a:noFill/>
          </p:spPr>
          <p:txBody>
            <a:bodyPr wrap="non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宋体" panose="02010600030101010101" pitchFamily="2" charset="-122"/>
                </a:rPr>
                <a:t>用液压符号表示液压系统</a:t>
              </a:r>
            </a:p>
          </p:txBody>
        </p:sp>
      </p:grpSp>
      <p:pic>
        <p:nvPicPr>
          <p:cNvPr id="18435" name="Picture 4" descr="P1010004"/>
          <p:cNvPicPr>
            <a:picLocks noChangeAspect="1"/>
          </p:cNvPicPr>
          <p:nvPr/>
        </p:nvPicPr>
        <p:blipFill>
          <a:blip r:embed="rId3">
            <a:biLevel thresh="50000"/>
            <a:grayscl/>
            <a:lum contrast="33999"/>
          </a:blip>
          <a:srcRect l="14757" t="-185" r="8316" b="365"/>
          <a:stretch>
            <a:fillRect/>
          </a:stretch>
        </p:blipFill>
        <p:spPr>
          <a:xfrm>
            <a:off x="3793490" y="1449070"/>
            <a:ext cx="5200015" cy="5060315"/>
          </a:xfrm>
          <a:prstGeom prst="rect">
            <a:avLst/>
          </a:prstGeom>
          <a:noFill/>
          <a:ln w="9525">
            <a:noFill/>
          </a:ln>
        </p:spPr>
      </p:pic>
    </p:spTree>
  </p:cSld>
  <p:clrMapOvr>
    <a:masterClrMapping/>
  </p:clrMapOvr>
  <p:transition spd="slow" advTm="5769">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233045" y="1336040"/>
            <a:ext cx="5676265" cy="511619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 name="文本框 3"/>
          <p:cNvSpPr txBox="1"/>
          <p:nvPr/>
        </p:nvSpPr>
        <p:spPr>
          <a:xfrm>
            <a:off x="89218" y="619760"/>
            <a:ext cx="4773930" cy="589280"/>
          </a:xfrm>
          <a:prstGeom prst="rect">
            <a:avLst/>
          </a:prstGeom>
          <a:noFill/>
        </p:spPr>
        <p:txBody>
          <a:bodyPr wrap="non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（二）液压系统的组成</a:t>
            </a:r>
          </a:p>
        </p:txBody>
      </p:sp>
      <p:sp>
        <p:nvSpPr>
          <p:cNvPr id="45" name="Rectangle 3"/>
          <p:cNvSpPr>
            <a:spLocks noGrp="1"/>
          </p:cNvSpPr>
          <p:nvPr/>
        </p:nvSpPr>
        <p:spPr>
          <a:xfrm>
            <a:off x="406400" y="1487805"/>
            <a:ext cx="5432425" cy="508063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1、系统源头——能源装置（泵）</a:t>
            </a:r>
          </a:p>
          <a:p>
            <a:pPr marL="0" indent="0">
              <a:lnSpc>
                <a:spcPct val="150000"/>
              </a:lnSpc>
              <a:spcBef>
                <a:spcPts val="0"/>
              </a:spcBef>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将机械能（T、 ω）转换成液压能（p、q）</a:t>
            </a:r>
          </a:p>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2、系统末尾——执行元件（马达、油缸）</a:t>
            </a:r>
          </a:p>
          <a:p>
            <a:pPr marL="0" indent="0">
              <a:lnSpc>
                <a:spcPct val="150000"/>
              </a:lnSpc>
              <a:spcBef>
                <a:spcPts val="0"/>
              </a:spcBef>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将液压能（p、q）转换成机械能（T、ω或F、V）</a:t>
            </a:r>
            <a:endPar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3、系统中间——控制元件（各种阀）</a:t>
            </a:r>
          </a:p>
          <a:p>
            <a:pPr marL="0" algn="l">
              <a:lnSpc>
                <a:spcPct val="150000"/>
              </a:lnSpc>
              <a:spcBef>
                <a:spcPts val="0"/>
              </a:spcBef>
              <a:buClrTx/>
              <a:buSzTx/>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用来控制压力、流量、方向</a:t>
            </a:r>
          </a:p>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4、系统外围——辅助元件（各种接头、</a:t>
            </a:r>
          </a:p>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管件、滤油器等）</a:t>
            </a:r>
          </a:p>
          <a:p>
            <a:pPr marL="0" algn="l">
              <a:lnSpc>
                <a:spcPct val="150000"/>
              </a:lnSpc>
              <a:spcBef>
                <a:spcPts val="0"/>
              </a:spcBef>
              <a:buClrTx/>
              <a:buSzTx/>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用来连接各个元件以组成系统</a:t>
            </a:r>
          </a:p>
          <a:p>
            <a:pPr marL="0" indent="0">
              <a:lnSpc>
                <a:spcPct val="150000"/>
              </a:lnSpc>
              <a:spcBef>
                <a:spcPts val="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5、系统介质——液压油</a:t>
            </a:r>
          </a:p>
        </p:txBody>
      </p:sp>
      <p:grpSp>
        <p:nvGrpSpPr>
          <p:cNvPr id="2" name="Group 4"/>
          <p:cNvGrpSpPr/>
          <p:nvPr/>
        </p:nvGrpSpPr>
        <p:grpSpPr>
          <a:xfrm>
            <a:off x="6105525" y="735965"/>
            <a:ext cx="2870835" cy="5716270"/>
            <a:chOff x="1392" y="192"/>
            <a:chExt cx="1950" cy="3936"/>
          </a:xfrm>
        </p:grpSpPr>
        <p:pic>
          <p:nvPicPr>
            <p:cNvPr id="19460" name="Picture 5" descr="0-3"/>
            <p:cNvPicPr>
              <a:picLocks noChangeAspect="1"/>
            </p:cNvPicPr>
            <p:nvPr/>
          </p:nvPicPr>
          <p:blipFill>
            <a:blip r:embed="rId3"/>
            <a:stretch>
              <a:fillRect/>
            </a:stretch>
          </p:blipFill>
          <p:spPr>
            <a:xfrm>
              <a:off x="1392" y="192"/>
              <a:ext cx="1950" cy="3936"/>
            </a:xfrm>
            <a:prstGeom prst="rect">
              <a:avLst/>
            </a:prstGeom>
            <a:noFill/>
            <a:ln w="9525">
              <a:noFill/>
            </a:ln>
          </p:spPr>
        </p:pic>
        <p:sp>
          <p:nvSpPr>
            <p:cNvPr id="19461" name="Line 6"/>
            <p:cNvSpPr/>
            <p:nvPr/>
          </p:nvSpPr>
          <p:spPr>
            <a:xfrm>
              <a:off x="3264" y="528"/>
              <a:ext cx="0" cy="432"/>
            </a:xfrm>
            <a:prstGeom prst="line">
              <a:avLst/>
            </a:prstGeom>
            <a:ln w="9525" cap="flat" cmpd="sng">
              <a:solidFill>
                <a:schemeClr val="tx1"/>
              </a:solidFill>
              <a:prstDash val="solid"/>
              <a:miter/>
              <a:headEnd type="none" w="med" len="med"/>
              <a:tailEnd type="none" w="med" len="med"/>
            </a:ln>
          </p:spPr>
        </p:sp>
        <p:sp>
          <p:nvSpPr>
            <p:cNvPr id="19462" name="Line 7"/>
            <p:cNvSpPr/>
            <p:nvPr/>
          </p:nvSpPr>
          <p:spPr>
            <a:xfrm flipH="1">
              <a:off x="3168" y="960"/>
              <a:ext cx="96" cy="0"/>
            </a:xfrm>
            <a:prstGeom prst="line">
              <a:avLst/>
            </a:prstGeom>
            <a:ln w="9525" cap="flat" cmpd="sng">
              <a:solidFill>
                <a:schemeClr val="tx1"/>
              </a:solidFill>
              <a:prstDash val="solid"/>
              <a:miter/>
              <a:headEnd type="none" w="med" len="med"/>
              <a:tailEnd type="none" w="med" len="med"/>
            </a:ln>
          </p:spPr>
        </p:sp>
        <p:sp>
          <p:nvSpPr>
            <p:cNvPr id="19463" name="Line 8"/>
            <p:cNvSpPr/>
            <p:nvPr/>
          </p:nvSpPr>
          <p:spPr>
            <a:xfrm>
              <a:off x="3072" y="528"/>
              <a:ext cx="192" cy="0"/>
            </a:xfrm>
            <a:prstGeom prst="line">
              <a:avLst/>
            </a:prstGeom>
            <a:ln w="9525" cap="flat" cmpd="sng">
              <a:solidFill>
                <a:schemeClr val="tx1"/>
              </a:solidFill>
              <a:prstDash val="solid"/>
              <a:miter/>
              <a:headEnd type="none" w="med" len="med"/>
              <a:tailEnd type="none" w="med" len="med"/>
            </a:ln>
          </p:spPr>
        </p:sp>
      </p:gr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9" name="椭圆 8"/>
          <p:cNvSpPr/>
          <p:nvPr/>
        </p:nvSpPr>
        <p:spPr>
          <a:xfrm>
            <a:off x="7033578"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156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113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40068"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587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a:srcRect l="20678" t="12068" r="20014" b="12500"/>
          <a:stretch>
            <a:fillRect/>
          </a:stretch>
        </p:blipFill>
        <p:spPr>
          <a:xfrm>
            <a:off x="4998403" y="4556760"/>
            <a:ext cx="1350010" cy="1074420"/>
          </a:xfrm>
          <a:prstGeom prst="rect">
            <a:avLst/>
          </a:prstGeom>
        </p:spPr>
      </p:pic>
      <p:sp>
        <p:nvSpPr>
          <p:cNvPr id="10" name="椭圆 9"/>
          <p:cNvSpPr/>
          <p:nvPr/>
        </p:nvSpPr>
        <p:spPr>
          <a:xfrm>
            <a:off x="290544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4378"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7888"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a:srcRect l="19601" t="12186" r="19824" b="12688"/>
          <a:stretch>
            <a:fillRect/>
          </a:stretch>
        </p:blipFill>
        <p:spPr>
          <a:xfrm>
            <a:off x="2711133" y="4554220"/>
            <a:ext cx="1386205" cy="1075055"/>
          </a:xfrm>
          <a:prstGeom prst="rect">
            <a:avLst/>
          </a:prstGeom>
        </p:spPr>
      </p:pic>
      <p:pic>
        <p:nvPicPr>
          <p:cNvPr id="20" name="图片 19" descr="04"/>
          <p:cNvPicPr>
            <a:picLocks noChangeAspect="1"/>
          </p:cNvPicPr>
          <p:nvPr/>
        </p:nvPicPr>
        <p:blipFill>
          <a:blip r:embed="rId5"/>
          <a:srcRect l="25192" t="21736" r="24857" b="21408"/>
          <a:stretch>
            <a:fillRect/>
          </a:stretch>
        </p:blipFill>
        <p:spPr>
          <a:xfrm>
            <a:off x="7105333" y="4606290"/>
            <a:ext cx="1440180" cy="1024890"/>
          </a:xfrm>
          <a:prstGeom prst="rect">
            <a:avLst/>
          </a:prstGeom>
        </p:spPr>
      </p:pic>
      <p:pic>
        <p:nvPicPr>
          <p:cNvPr id="14" name="图片 13" descr="01"/>
          <p:cNvPicPr>
            <a:picLocks noChangeAspect="1"/>
          </p:cNvPicPr>
          <p:nvPr/>
        </p:nvPicPr>
        <p:blipFill>
          <a:blip r:embed="rId6"/>
          <a:srcRect l="19934" t="10625" r="21295" b="13087"/>
          <a:stretch>
            <a:fillRect/>
          </a:stretch>
        </p:blipFill>
        <p:spPr>
          <a:xfrm rot="1200000">
            <a:off x="621983" y="4524375"/>
            <a:ext cx="1419860" cy="1152525"/>
          </a:xfrm>
          <a:prstGeom prst="rect">
            <a:avLst/>
          </a:prstGeom>
        </p:spPr>
      </p:pic>
      <p:pic>
        <p:nvPicPr>
          <p:cNvPr id="29" name="图片 28" descr="校徽02"/>
          <p:cNvPicPr>
            <a:picLocks noChangeAspect="1"/>
          </p:cNvPicPr>
          <p:nvPr/>
        </p:nvPicPr>
        <p:blipFill>
          <a:blip r:embed="rId7"/>
          <a:stretch>
            <a:fillRect/>
          </a:stretch>
        </p:blipFill>
        <p:spPr>
          <a:xfrm>
            <a:off x="333058" y="70485"/>
            <a:ext cx="304165" cy="304165"/>
          </a:xfrm>
          <a:prstGeom prst="rect">
            <a:avLst/>
          </a:prstGeom>
        </p:spPr>
      </p:pic>
      <p:sp>
        <p:nvSpPr>
          <p:cNvPr id="30" name="文本框 29"/>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5" name="文本框 34"/>
          <p:cNvSpPr txBox="1"/>
          <p:nvPr/>
        </p:nvSpPr>
        <p:spPr>
          <a:xfrm>
            <a:off x="1609725" y="3013710"/>
            <a:ext cx="5928995" cy="829945"/>
          </a:xfrm>
          <a:prstGeom prst="rect">
            <a:avLst/>
          </a:prstGeom>
          <a:noFill/>
        </p:spPr>
        <p:txBody>
          <a:bodyPr wrap="square" rtlCol="0" anchor="t">
            <a:spAutoFit/>
          </a:bodyPr>
          <a:lstStyle/>
          <a:p>
            <a:pPr algn="ctr"/>
            <a:r>
              <a:rPr sz="2400">
                <a:solidFill>
                  <a:schemeClr val="tx1">
                    <a:lumMod val="50000"/>
                    <a:lumOff val="50000"/>
                  </a:schemeClr>
                </a:solidFill>
                <a:latin typeface="+mn-lt"/>
                <a:cs typeface="+mn-lt"/>
              </a:rPr>
              <a:t>Advantages  and  </a:t>
            </a:r>
            <a:r>
              <a:rPr lang="en-US" sz="2400">
                <a:solidFill>
                  <a:schemeClr val="tx1">
                    <a:lumMod val="50000"/>
                    <a:lumOff val="50000"/>
                  </a:schemeClr>
                </a:solidFill>
                <a:latin typeface="+mn-lt"/>
                <a:cs typeface="+mn-lt"/>
              </a:rPr>
              <a:t>D</a:t>
            </a:r>
            <a:r>
              <a:rPr sz="2400">
                <a:solidFill>
                  <a:schemeClr val="tx1">
                    <a:lumMod val="50000"/>
                    <a:lumOff val="50000"/>
                  </a:schemeClr>
                </a:solidFill>
                <a:latin typeface="+mn-lt"/>
                <a:cs typeface="+mn-lt"/>
              </a:rPr>
              <a:t>isadvantages  of </a:t>
            </a:r>
          </a:p>
          <a:p>
            <a:pPr algn="ctr"/>
            <a:r>
              <a:rPr lang="en-US" sz="2400">
                <a:solidFill>
                  <a:schemeClr val="tx1">
                    <a:lumMod val="50000"/>
                    <a:lumOff val="50000"/>
                  </a:schemeClr>
                </a:solidFill>
                <a:latin typeface="+mn-lt"/>
                <a:cs typeface="+mn-lt"/>
              </a:rPr>
              <a:t>H</a:t>
            </a:r>
            <a:r>
              <a:rPr sz="2400">
                <a:solidFill>
                  <a:schemeClr val="tx1">
                    <a:lumMod val="50000"/>
                    <a:lumOff val="50000"/>
                  </a:schemeClr>
                </a:solidFill>
                <a:latin typeface="+mn-lt"/>
                <a:cs typeface="+mn-lt"/>
              </a:rPr>
              <a:t>ydraulic and </a:t>
            </a:r>
            <a:r>
              <a:rPr lang="en-US" sz="2400">
                <a:solidFill>
                  <a:schemeClr val="tx1">
                    <a:lumMod val="50000"/>
                    <a:lumOff val="50000"/>
                  </a:schemeClr>
                </a:solidFill>
                <a:latin typeface="+mn-lt"/>
                <a:cs typeface="+mn-lt"/>
              </a:rPr>
              <a:t>P</a:t>
            </a:r>
            <a:r>
              <a:rPr sz="2400">
                <a:solidFill>
                  <a:schemeClr val="tx1">
                    <a:lumMod val="50000"/>
                    <a:lumOff val="50000"/>
                  </a:schemeClr>
                </a:solidFill>
                <a:latin typeface="+mn-lt"/>
                <a:cs typeface="+mn-lt"/>
              </a:rPr>
              <a:t>neumatic </a:t>
            </a:r>
            <a:r>
              <a:rPr lang="en-US" sz="2400">
                <a:solidFill>
                  <a:schemeClr val="tx1">
                    <a:lumMod val="50000"/>
                    <a:lumOff val="50000"/>
                  </a:schemeClr>
                </a:solidFill>
                <a:latin typeface="+mn-lt"/>
                <a:cs typeface="+mn-lt"/>
              </a:rPr>
              <a:t>T</a:t>
            </a:r>
            <a:r>
              <a:rPr sz="2400">
                <a:solidFill>
                  <a:schemeClr val="tx1">
                    <a:lumMod val="50000"/>
                    <a:lumOff val="50000"/>
                  </a:schemeClr>
                </a:solidFill>
                <a:latin typeface="+mn-lt"/>
                <a:cs typeface="+mn-lt"/>
              </a:rPr>
              <a:t>ransmission</a:t>
            </a:r>
          </a:p>
        </p:txBody>
      </p:sp>
      <p:sp>
        <p:nvSpPr>
          <p:cNvPr id="4" name="内容占位符 1"/>
          <p:cNvSpPr>
            <a:spLocks noGrp="1"/>
          </p:cNvSpPr>
          <p:nvPr/>
        </p:nvSpPr>
        <p:spPr>
          <a:xfrm>
            <a:off x="-12065" y="1856105"/>
            <a:ext cx="9157970" cy="1229995"/>
          </a:xfrm>
          <a:prstGeom prst="rect">
            <a:avLst/>
          </a:prstGeom>
          <a:noFill/>
          <a:ln w="9525">
            <a:noFill/>
          </a:ln>
        </p:spPr>
        <p:txBody>
          <a:bodyPr vert="horz" wrap="square" lIns="91440" tIns="45720" rIns="91440" bIns="45720" numCol="1" rtlCol="0" anchor="t" anchorCtr="0" compatLnSpc="1"/>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5400" b="1" i="0" u="none" strike="noStrike" kern="1200" cap="none" spc="0" normalizeH="0" baseline="0" noProof="0" dirty="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三、液压与气压传动的优缺点</a:t>
            </a:r>
          </a:p>
        </p:txBody>
      </p:sp>
      <p:pic>
        <p:nvPicPr>
          <p:cNvPr id="2" name="图片 1" descr="页脚"/>
          <p:cNvPicPr>
            <a:picLocks noChangeAspect="1"/>
          </p:cNvPicPr>
          <p:nvPr/>
        </p:nvPicPr>
        <p:blipFill>
          <a:blip r:embed="rId8"/>
          <a:srcRect l="7567" r="2701"/>
          <a:stretch>
            <a:fillRect/>
          </a:stretch>
        </p:blipFill>
        <p:spPr>
          <a:xfrm>
            <a:off x="-12382" y="6089015"/>
            <a:ext cx="9171940" cy="976630"/>
          </a:xfrm>
          <a:prstGeom prst="rect">
            <a:avLst/>
          </a:prstGeom>
        </p:spPr>
      </p:pic>
      <p:sp>
        <p:nvSpPr>
          <p:cNvPr id="3" name="灯片编号占位符 3"/>
          <p:cNvSpPr txBox="1">
            <a:spLocks noGrp="1"/>
          </p:cNvSpPr>
          <p:nvPr/>
        </p:nvSpPr>
        <p:spPr>
          <a:xfrm>
            <a:off x="4254658" y="6577330"/>
            <a:ext cx="624523" cy="35115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19</a:t>
            </a:fld>
            <a:endParaRPr lang="en-US" altLang="zh-CN" sz="1800" dirty="0">
              <a:solidFill>
                <a:srgbClr val="25394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7171" name="灯片编号占位符 3"/>
          <p:cNvSpPr txBox="1">
            <a:spLocks noGrp="1"/>
          </p:cNvSpPr>
          <p:nvPr/>
        </p:nvSpPr>
        <p:spPr>
          <a:xfrm>
            <a:off x="4434523" y="6568440"/>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2</a:t>
            </a:fld>
            <a:endParaRPr lang="en-US" altLang="zh-CN" sz="1800" dirty="0">
              <a:solidFill>
                <a:srgbClr val="253947"/>
              </a:solidFill>
            </a:endParaRPr>
          </a:p>
        </p:txBody>
      </p:sp>
      <p:sp>
        <p:nvSpPr>
          <p:cNvPr id="9" name="椭圆 8"/>
          <p:cNvSpPr/>
          <p:nvPr/>
        </p:nvSpPr>
        <p:spPr>
          <a:xfrm>
            <a:off x="7033578"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156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113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40068"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587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a:srcRect l="20678" t="12068" r="20014" b="12500"/>
          <a:stretch>
            <a:fillRect/>
          </a:stretch>
        </p:blipFill>
        <p:spPr>
          <a:xfrm>
            <a:off x="4998403" y="4556760"/>
            <a:ext cx="1350010" cy="1074420"/>
          </a:xfrm>
          <a:prstGeom prst="rect">
            <a:avLst/>
          </a:prstGeom>
        </p:spPr>
      </p:pic>
      <p:sp>
        <p:nvSpPr>
          <p:cNvPr id="36" name="圆角矩形 35"/>
          <p:cNvSpPr/>
          <p:nvPr/>
        </p:nvSpPr>
        <p:spPr>
          <a:xfrm>
            <a:off x="1126173" y="2440940"/>
            <a:ext cx="412115" cy="76200"/>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0" name="椭圆 9"/>
          <p:cNvSpPr/>
          <p:nvPr/>
        </p:nvSpPr>
        <p:spPr>
          <a:xfrm>
            <a:off x="290544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4378"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7888"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a:srcRect l="19601" t="12186" r="19824" b="12688"/>
          <a:stretch>
            <a:fillRect/>
          </a:stretch>
        </p:blipFill>
        <p:spPr>
          <a:xfrm>
            <a:off x="2711133" y="4554220"/>
            <a:ext cx="1386205" cy="1075055"/>
          </a:xfrm>
          <a:prstGeom prst="rect">
            <a:avLst/>
          </a:prstGeom>
        </p:spPr>
      </p:pic>
      <p:pic>
        <p:nvPicPr>
          <p:cNvPr id="20" name="图片 19" descr="04"/>
          <p:cNvPicPr>
            <a:picLocks noChangeAspect="1"/>
          </p:cNvPicPr>
          <p:nvPr/>
        </p:nvPicPr>
        <p:blipFill>
          <a:blip r:embed="rId5"/>
          <a:srcRect l="25192" t="21736" r="24857" b="21408"/>
          <a:stretch>
            <a:fillRect/>
          </a:stretch>
        </p:blipFill>
        <p:spPr>
          <a:xfrm>
            <a:off x="7105333" y="4606290"/>
            <a:ext cx="1440180" cy="1024890"/>
          </a:xfrm>
          <a:prstGeom prst="rect">
            <a:avLst/>
          </a:prstGeom>
        </p:spPr>
      </p:pic>
      <p:pic>
        <p:nvPicPr>
          <p:cNvPr id="14" name="图片 13" descr="01"/>
          <p:cNvPicPr>
            <a:picLocks noChangeAspect="1"/>
          </p:cNvPicPr>
          <p:nvPr/>
        </p:nvPicPr>
        <p:blipFill>
          <a:blip r:embed="rId6"/>
          <a:srcRect l="19934" t="10625" r="21295" b="13087"/>
          <a:stretch>
            <a:fillRect/>
          </a:stretch>
        </p:blipFill>
        <p:spPr>
          <a:xfrm rot="1200000">
            <a:off x="621983" y="4524375"/>
            <a:ext cx="1419860" cy="1152525"/>
          </a:xfrm>
          <a:prstGeom prst="rect">
            <a:avLst/>
          </a:prstGeom>
        </p:spPr>
      </p:pic>
      <p:pic>
        <p:nvPicPr>
          <p:cNvPr id="29" name="图片 28" descr="校徽02"/>
          <p:cNvPicPr>
            <a:picLocks noChangeAspect="1"/>
          </p:cNvPicPr>
          <p:nvPr/>
        </p:nvPicPr>
        <p:blipFill>
          <a:blip r:embed="rId7"/>
          <a:stretch>
            <a:fillRect/>
          </a:stretch>
        </p:blipFill>
        <p:spPr>
          <a:xfrm>
            <a:off x="333058" y="70485"/>
            <a:ext cx="304165" cy="304165"/>
          </a:xfrm>
          <a:prstGeom prst="rect">
            <a:avLst/>
          </a:prstGeom>
        </p:spPr>
      </p:pic>
      <p:sp>
        <p:nvSpPr>
          <p:cNvPr id="30" name="文本框 29"/>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266" name="内容占位符 1"/>
          <p:cNvSpPr>
            <a:spLocks noGrp="1"/>
          </p:cNvSpPr>
          <p:nvPr>
            <p:ph idx="1"/>
          </p:nvPr>
        </p:nvSpPr>
        <p:spPr>
          <a:xfrm>
            <a:off x="457201" y="1721168"/>
            <a:ext cx="8229600" cy="1516063"/>
          </a:xfrm>
        </p:spPr>
        <p:txBody>
          <a:bodyPr vert="horz" wrap="square" lIns="91440" tIns="45720" rIns="91440" bIns="45720" numCol="1" rtlCol="0" anchor="t" anchorCtr="0" compatLnSpc="1"/>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8800" b="1" i="0" u="none" strike="noStrike" kern="1200" cap="none" spc="0" normalizeH="0" baseline="0" noProof="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绪 论</a:t>
            </a:r>
          </a:p>
        </p:txBody>
      </p:sp>
      <p:sp>
        <p:nvSpPr>
          <p:cNvPr id="35" name="文本框 34"/>
          <p:cNvSpPr txBox="1"/>
          <p:nvPr/>
        </p:nvSpPr>
        <p:spPr>
          <a:xfrm>
            <a:off x="669608" y="3164840"/>
            <a:ext cx="7807960" cy="460375"/>
          </a:xfrm>
          <a:prstGeom prst="rect">
            <a:avLst/>
          </a:prstGeom>
          <a:noFill/>
        </p:spPr>
        <p:txBody>
          <a:bodyPr wrap="square" rtlCol="0" anchor="t">
            <a:spAutoFit/>
          </a:bodyPr>
          <a:lstStyle/>
          <a:p>
            <a:pPr algn="ctr"/>
            <a:r>
              <a:rPr lang="en-US" sz="2400">
                <a:solidFill>
                  <a:schemeClr val="tx1">
                    <a:lumMod val="50000"/>
                    <a:lumOff val="50000"/>
                  </a:schemeClr>
                </a:solidFill>
                <a:latin typeface="+mn-lt"/>
                <a:cs typeface="+mn-lt"/>
              </a:rPr>
              <a:t>Introduction</a:t>
            </a:r>
          </a:p>
        </p:txBody>
      </p:sp>
      <p:sp>
        <p:nvSpPr>
          <p:cNvPr id="37" name="圆角矩形 36"/>
          <p:cNvSpPr/>
          <p:nvPr/>
        </p:nvSpPr>
        <p:spPr>
          <a:xfrm>
            <a:off x="7516813" y="2441575"/>
            <a:ext cx="412115" cy="76200"/>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 name="图片 1" descr="页脚"/>
          <p:cNvPicPr>
            <a:picLocks noChangeAspect="1"/>
          </p:cNvPicPr>
          <p:nvPr/>
        </p:nvPicPr>
        <p:blipFill>
          <a:blip r:embed="rId8"/>
          <a:srcRect l="7567" r="2701"/>
          <a:stretch>
            <a:fillRect/>
          </a:stretch>
        </p:blipFill>
        <p:spPr>
          <a:xfrm>
            <a:off x="-12382" y="6089015"/>
            <a:ext cx="9171940" cy="9766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406400" y="1506220"/>
            <a:ext cx="8017510" cy="461073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 name="文本框 3"/>
          <p:cNvSpPr txBox="1"/>
          <p:nvPr/>
        </p:nvSpPr>
        <p:spPr>
          <a:xfrm>
            <a:off x="333375" y="793750"/>
            <a:ext cx="2478405" cy="589280"/>
          </a:xfrm>
          <a:prstGeom prst="rect">
            <a:avLst/>
          </a:prstGeom>
          <a:noFill/>
        </p:spPr>
        <p:txBody>
          <a:bodyPr wrap="non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（一）优点</a:t>
            </a:r>
          </a:p>
        </p:txBody>
      </p:sp>
      <p:sp>
        <p:nvSpPr>
          <p:cNvPr id="45" name="Rectangle 3"/>
          <p:cNvSpPr>
            <a:spLocks noGrp="1"/>
          </p:cNvSpPr>
          <p:nvPr/>
        </p:nvSpPr>
        <p:spPr>
          <a:xfrm>
            <a:off x="697230" y="1685925"/>
            <a:ext cx="7436485" cy="443103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元件布置方便灵活。</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不受空间限制，极易组成系统。</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无级调速。</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调速范围大，可达2000：1。</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传动平稳。</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易于实现快速启动、制动和频繁换向。</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4、</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操作控制方便。</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易于实现自动控制、中远距离控制和过载保护。</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5、</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元件标准化、系列化、通用化程度高。</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有利于縮短设计周期、制造周期和降低成本。</a:t>
            </a:r>
          </a:p>
        </p:txBody>
      </p:sp>
    </p:spTree>
  </p:cSld>
  <p:clrMapOvr>
    <a:masterClrMapping/>
  </p:clrMapOvr>
  <p:transition spd="slow" advTm="5769">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406400" y="1506220"/>
            <a:ext cx="8017510" cy="461073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 name="文本框 3"/>
          <p:cNvSpPr txBox="1"/>
          <p:nvPr/>
        </p:nvSpPr>
        <p:spPr>
          <a:xfrm>
            <a:off x="333375" y="793750"/>
            <a:ext cx="2478405" cy="589280"/>
          </a:xfrm>
          <a:prstGeom prst="rect">
            <a:avLst/>
          </a:prstGeom>
          <a:noFill/>
        </p:spPr>
        <p:txBody>
          <a:bodyPr wrap="non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（一）优点</a:t>
            </a:r>
          </a:p>
        </p:txBody>
      </p:sp>
      <p:sp>
        <p:nvSpPr>
          <p:cNvPr id="45" name="Rectangle 3"/>
          <p:cNvSpPr>
            <a:spLocks noGrp="1"/>
          </p:cNvSpPr>
          <p:nvPr/>
        </p:nvSpPr>
        <p:spPr>
          <a:xfrm>
            <a:off x="697230" y="1685925"/>
            <a:ext cx="7463790" cy="42481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6、</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单位质量液体输出功率大。</a:t>
            </a:r>
          </a:p>
          <a:p>
            <a:pPr>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在相同的输出功率前提下，液压传动设备的体积小、质量轻、惯性小、动作灵敏</a:t>
            </a:r>
          </a:p>
          <a:p>
            <a:pPr>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在体积或质量相近的情况下，液压传动的输出功率大，能传递较大的转矩或推力(如万吨水压机等) </a:t>
            </a:r>
          </a:p>
          <a:p>
            <a:pPr>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7、</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可采用大推力的液压缸和大转矩的液压马达直接带动负载，从而省去了中间的减速装置，使传动简化。</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 </a:t>
            </a:r>
          </a:p>
        </p:txBody>
      </p:sp>
    </p:spTree>
  </p:cSld>
  <p:clrMapOvr>
    <a:masterClrMapping/>
  </p:clrMapOvr>
  <p:transition spd="slow" advTm="5769">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54685" y="335280"/>
            <a:ext cx="8017510" cy="4231640"/>
          </a:xfrm>
          <a:prstGeom prst="rect">
            <a:avLst/>
          </a:prstGeom>
          <a:solidFill>
            <a:srgbClr val="4F81BD">
              <a:lumMod val="40000"/>
              <a:lumOff val="60000"/>
            </a:srgbClr>
          </a:solidFill>
          <a:ln w="25400" cap="flat" cmpd="sng" algn="ctr">
            <a:noFill/>
            <a:prstDash val="solid"/>
          </a:ln>
          <a:effectLst/>
        </p:spPr>
        <p:txBody>
          <a:bodyPr rtlCol="0" anchor="ctr"/>
          <a:lstStyle/>
          <a:p>
            <a:pPr algn="ctr"/>
            <a:endParaRPr lang="zh-CN" altLang="en-US"/>
          </a:p>
        </p:txBody>
      </p:sp>
      <p:pic>
        <p:nvPicPr>
          <p:cNvPr id="25602" name="Picture 4" descr="C:\Users\1\Desktop\untitled.png"/>
          <p:cNvPicPr>
            <a:picLocks noChangeAspect="1"/>
          </p:cNvPicPr>
          <p:nvPr>
            <p:custDataLst>
              <p:tags r:id="rId1"/>
            </p:custDataLst>
          </p:nvPr>
        </p:nvPicPr>
        <p:blipFill>
          <a:blip r:embed="rId3"/>
          <a:stretch>
            <a:fillRect/>
          </a:stretch>
        </p:blipFill>
        <p:spPr>
          <a:xfrm>
            <a:off x="1261745" y="498475"/>
            <a:ext cx="6963410" cy="3905250"/>
          </a:xfrm>
          <a:prstGeom prst="rect">
            <a:avLst/>
          </a:prstGeom>
          <a:noFill/>
          <a:ln w="9525">
            <a:noFill/>
          </a:ln>
        </p:spPr>
      </p:pic>
      <p:sp>
        <p:nvSpPr>
          <p:cNvPr id="17" name="圆角矩形 3"/>
          <p:cNvSpPr/>
          <p:nvPr/>
        </p:nvSpPr>
        <p:spPr>
          <a:xfrm>
            <a:off x="654685" y="4761865"/>
            <a:ext cx="8018145" cy="1708150"/>
          </a:xfrm>
          <a:prstGeom prst="roundRect">
            <a:avLst>
              <a:gd name="adj" fmla="val 4486"/>
            </a:avLst>
          </a:prstGeom>
          <a:solidFill>
            <a:srgbClr val="B9CDE5">
              <a:alpha val="27000"/>
            </a:srgb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 name="矩形 9"/>
          <p:cNvSpPr/>
          <p:nvPr/>
        </p:nvSpPr>
        <p:spPr>
          <a:xfrm>
            <a:off x="824865" y="4833620"/>
            <a:ext cx="7847965" cy="1476375"/>
          </a:xfrm>
          <a:prstGeom prst="rect">
            <a:avLst/>
          </a:prstGeom>
        </p:spPr>
        <p:txBody>
          <a:bodyPr wrap="square">
            <a:spAutoFit/>
          </a:bodyPr>
          <a:lstStyle/>
          <a:p>
            <a:pPr marL="365760" marR="0" lvl="0" indent="-230505" algn="l" defTabSz="914400" rtl="0" fontAlgn="auto">
              <a:lnSpc>
                <a:spcPct val="150000"/>
              </a:lnSpc>
              <a:spcBef>
                <a:spcPts val="300"/>
              </a:spcBef>
              <a:spcAft>
                <a:spcPts val="0"/>
              </a:spcAft>
              <a:buClr>
                <a:schemeClr val="accent1"/>
              </a:buClr>
              <a:buSzPct val="100000"/>
              <a:buFont typeface="Wingdings" panose="05000000000000000000" pitchFamily="2" charset="2"/>
              <a:buChar char="Ø"/>
              <a:defRPr/>
            </a:pPr>
            <a:r>
              <a:rPr kumimoji="1" lang="zh-CN" altLang="en-US" sz="2000" b="1" i="0" u="none" strike="noStrike" kern="1200" cap="none" spc="0" normalizeH="0" baseline="0" noProof="0" dirty="0">
                <a:ln>
                  <a:noFill/>
                </a:ln>
                <a:solidFill>
                  <a:schemeClr val="accent6">
                    <a:lumMod val="10000"/>
                  </a:schemeClr>
                </a:solidFill>
                <a:effectLst/>
                <a:uLnTx/>
                <a:uFillTx/>
                <a:latin typeface="+mn-ea"/>
                <a:ea typeface="宋体" panose="02010600030101010101" pitchFamily="2" charset="-122"/>
                <a:cs typeface="+mn-cs"/>
                <a:sym typeface="+mn-ea"/>
              </a:rPr>
              <a:t>原动机一般很难直接满足执行机构在力、速度、转矩等方面的要求，这就要求选择合适的传动方式。在像三峡大坝闸门启闭等诸多场合，液压与气压传动比其它的传动方式具有明显的优势。</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406400" y="1506220"/>
            <a:ext cx="8285480" cy="461073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 name="文本框 3"/>
          <p:cNvSpPr txBox="1"/>
          <p:nvPr/>
        </p:nvSpPr>
        <p:spPr>
          <a:xfrm>
            <a:off x="333375" y="768350"/>
            <a:ext cx="2478405" cy="589280"/>
          </a:xfrm>
          <a:prstGeom prst="rect">
            <a:avLst/>
          </a:prstGeom>
          <a:noFill/>
        </p:spPr>
        <p:txBody>
          <a:bodyPr wrap="non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（二）缺点</a:t>
            </a:r>
          </a:p>
        </p:txBody>
      </p:sp>
      <p:sp>
        <p:nvSpPr>
          <p:cNvPr id="45" name="Rectangle 3"/>
          <p:cNvSpPr>
            <a:spLocks noGrp="1"/>
          </p:cNvSpPr>
          <p:nvPr/>
        </p:nvSpPr>
        <p:spPr>
          <a:xfrm>
            <a:off x="697230" y="1685925"/>
            <a:ext cx="7802245" cy="424815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传动效率偏低</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——主要是需两次能量转换。</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不能严格保证定比传动</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——液压油的泄漏、液体的可压缩性。</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对温度敏感</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——不能在高温下工作。</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4、</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元件制造精度高</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——对使用环境有较高要求。</a:t>
            </a:r>
          </a:p>
          <a:p>
            <a:pPr>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液压元件要求的加工精度高，在一般情况下又要求有独立的能源(如液压泵站)，这些可能使产品成本提高。 </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 </a:t>
            </a:r>
          </a:p>
        </p:txBody>
      </p:sp>
    </p:spTree>
  </p:cSld>
  <p:clrMapOvr>
    <a:masterClrMapping/>
  </p:clrMapOvr>
  <p:transition spd="slow" advTm="5769">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332740" y="1212215"/>
            <a:ext cx="8538845" cy="523557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 name="文本框 3"/>
          <p:cNvSpPr txBox="1"/>
          <p:nvPr/>
        </p:nvSpPr>
        <p:spPr>
          <a:xfrm>
            <a:off x="332740" y="622935"/>
            <a:ext cx="2478405" cy="589280"/>
          </a:xfrm>
          <a:prstGeom prst="rect">
            <a:avLst/>
          </a:prstGeom>
          <a:noFill/>
        </p:spPr>
        <p:txBody>
          <a:bodyPr wrap="non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（二）缺点</a:t>
            </a:r>
          </a:p>
        </p:txBody>
      </p:sp>
      <p:sp>
        <p:nvSpPr>
          <p:cNvPr id="45" name="Rectangle 3"/>
          <p:cNvSpPr>
            <a:spLocks noGrp="1"/>
          </p:cNvSpPr>
          <p:nvPr/>
        </p:nvSpPr>
        <p:spPr>
          <a:xfrm>
            <a:off x="533400" y="1283970"/>
            <a:ext cx="8078470" cy="50247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5、</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系统故障不易诊断</a:t>
            </a: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液压系统出现故障时不易查找原因，不易迅速排除故障。</a:t>
            </a:r>
          </a:p>
          <a:p>
            <a:pPr>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6、</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泄漏</a:t>
            </a:r>
            <a:endPar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因传动介质油液是在一定的压力下，有时是在较高的压力下工作的，因此在有相对运动的表面间不可避免的要产生泄漏。</a:t>
            </a:r>
          </a:p>
          <a:p>
            <a:pPr algn="l">
              <a:lnSpc>
                <a:spcPct val="150000"/>
              </a:lnSpc>
              <a:spcBef>
                <a:spcPts val="0"/>
              </a:spcBef>
              <a:buClrTx/>
              <a:buSzTx/>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7、</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发热</a:t>
            </a:r>
            <a:endPar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由于存在机械摩擦、压力损失、泄漏损失，因而易使油液发热、总效率降低。故液压传动不宜用于远距离传动。  </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 </a:t>
            </a:r>
          </a:p>
        </p:txBody>
      </p:sp>
    </p:spTree>
  </p:cSld>
  <p:clrMapOvr>
    <a:masterClrMapping/>
  </p:clrMapOvr>
  <p:transition spd="slow" advTm="5769">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3"/>
          <p:cNvSpPr/>
          <p:nvPr/>
        </p:nvSpPr>
        <p:spPr>
          <a:xfrm>
            <a:off x="654050" y="5172710"/>
            <a:ext cx="8018145" cy="1354455"/>
          </a:xfrm>
          <a:prstGeom prst="roundRect">
            <a:avLst>
              <a:gd name="adj" fmla="val 4486"/>
            </a:avLst>
          </a:prstGeom>
          <a:solidFill>
            <a:srgbClr val="B9CDE5">
              <a:alpha val="27000"/>
            </a:srgb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 name="矩形 9"/>
          <p:cNvSpPr/>
          <p:nvPr/>
        </p:nvSpPr>
        <p:spPr>
          <a:xfrm>
            <a:off x="845820" y="5257165"/>
            <a:ext cx="7636510" cy="1014730"/>
          </a:xfrm>
          <a:prstGeom prst="rect">
            <a:avLst/>
          </a:prstGeom>
        </p:spPr>
        <p:txBody>
          <a:bodyPr wrap="square">
            <a:spAutoFit/>
          </a:bodyPr>
          <a:lstStyle/>
          <a:p>
            <a:pPr marL="365760" marR="0" lvl="0" indent="-230505" algn="l" defTabSz="914400" rtl="0" fontAlgn="auto">
              <a:lnSpc>
                <a:spcPct val="150000"/>
              </a:lnSpc>
              <a:spcBef>
                <a:spcPts val="300"/>
              </a:spcBef>
              <a:spcAft>
                <a:spcPts val="0"/>
              </a:spcAft>
              <a:buClr>
                <a:schemeClr val="accent1"/>
              </a:buClr>
              <a:buSzPct val="100000"/>
              <a:buFont typeface="Wingdings" panose="05000000000000000000" pitchFamily="2" charset="2"/>
              <a:buChar char="Ø"/>
              <a:defRPr/>
            </a:pPr>
            <a:r>
              <a:rPr kumimoji="1" lang="zh-CN" altLang="en-US" sz="2000" b="1" i="0" u="none" strike="noStrike" kern="1200" cap="none" spc="0" normalizeH="0" baseline="0" noProof="0" dirty="0">
                <a:ln>
                  <a:noFill/>
                </a:ln>
                <a:solidFill>
                  <a:schemeClr val="accent6">
                    <a:lumMod val="10000"/>
                  </a:schemeClr>
                </a:solidFill>
                <a:effectLst/>
                <a:uLnTx/>
                <a:uFillTx/>
                <a:latin typeface="+mn-ea"/>
                <a:ea typeface="宋体" panose="02010600030101010101" pitchFamily="2" charset="-122"/>
                <a:cs typeface="+mn-cs"/>
                <a:sym typeface="+mn-ea"/>
              </a:rPr>
              <a:t>总的来说，液压与气压传动的优点是主要的。当前，采用液压、机械、电气等组成的复合传动系统已成为主流。</a:t>
            </a:r>
          </a:p>
        </p:txBody>
      </p:sp>
      <p:grpSp>
        <p:nvGrpSpPr>
          <p:cNvPr id="2" name="组合 1"/>
          <p:cNvGrpSpPr/>
          <p:nvPr/>
        </p:nvGrpSpPr>
        <p:grpSpPr>
          <a:xfrm>
            <a:off x="654685" y="324485"/>
            <a:ext cx="8017510" cy="4639310"/>
            <a:chOff x="1031" y="285"/>
            <a:chExt cx="12626" cy="7306"/>
          </a:xfrm>
        </p:grpSpPr>
        <p:sp>
          <p:nvSpPr>
            <p:cNvPr id="6" name="矩形 5"/>
            <p:cNvSpPr/>
            <p:nvPr/>
          </p:nvSpPr>
          <p:spPr>
            <a:xfrm>
              <a:off x="1031" y="285"/>
              <a:ext cx="12626" cy="7306"/>
            </a:xfrm>
            <a:prstGeom prst="rect">
              <a:avLst/>
            </a:prstGeom>
            <a:solidFill>
              <a:srgbClr val="4F81BD">
                <a:lumMod val="40000"/>
                <a:lumOff val="60000"/>
                <a:alpha val="50000"/>
              </a:srgbClr>
            </a:solidFill>
            <a:ln w="25400" cap="flat" cmpd="sng" algn="ctr">
              <a:noFill/>
              <a:prstDash val="solid"/>
            </a:ln>
            <a:effectLst/>
          </p:spPr>
          <p:txBody>
            <a:bodyPr rtlCol="0" anchor="ctr"/>
            <a:lstStyle/>
            <a:p>
              <a:pPr algn="ctr"/>
              <a:endParaRPr lang="zh-CN" altLang="en-US"/>
            </a:p>
          </p:txBody>
        </p:sp>
        <p:pic>
          <p:nvPicPr>
            <p:cNvPr id="26626" name="图片 3"/>
            <p:cNvPicPr>
              <a:picLocks noChangeAspect="1"/>
            </p:cNvPicPr>
            <p:nvPr/>
          </p:nvPicPr>
          <p:blipFill>
            <a:blip r:embed="rId2"/>
            <a:srcRect t="481" b="11829"/>
            <a:stretch>
              <a:fillRect/>
            </a:stretch>
          </p:blipFill>
          <p:spPr>
            <a:xfrm>
              <a:off x="1925" y="598"/>
              <a:ext cx="10840" cy="6680"/>
            </a:xfrm>
            <a:prstGeom prst="rect">
              <a:avLst/>
            </a:prstGeom>
            <a:noFill/>
            <a:ln w="9525">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9" name="椭圆 8"/>
          <p:cNvSpPr/>
          <p:nvPr/>
        </p:nvSpPr>
        <p:spPr>
          <a:xfrm>
            <a:off x="7033578"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156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113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40068"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587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a:srcRect l="20678" t="12068" r="20014" b="12500"/>
          <a:stretch>
            <a:fillRect/>
          </a:stretch>
        </p:blipFill>
        <p:spPr>
          <a:xfrm>
            <a:off x="4998403" y="4556760"/>
            <a:ext cx="1350010" cy="1074420"/>
          </a:xfrm>
          <a:prstGeom prst="rect">
            <a:avLst/>
          </a:prstGeom>
        </p:spPr>
      </p:pic>
      <p:sp>
        <p:nvSpPr>
          <p:cNvPr id="10" name="椭圆 9"/>
          <p:cNvSpPr/>
          <p:nvPr/>
        </p:nvSpPr>
        <p:spPr>
          <a:xfrm>
            <a:off x="290544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4378"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7888"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a:srcRect l="19601" t="12186" r="19824" b="12688"/>
          <a:stretch>
            <a:fillRect/>
          </a:stretch>
        </p:blipFill>
        <p:spPr>
          <a:xfrm>
            <a:off x="2711133" y="4554220"/>
            <a:ext cx="1386205" cy="1075055"/>
          </a:xfrm>
          <a:prstGeom prst="rect">
            <a:avLst/>
          </a:prstGeom>
        </p:spPr>
      </p:pic>
      <p:pic>
        <p:nvPicPr>
          <p:cNvPr id="20" name="图片 19" descr="04"/>
          <p:cNvPicPr>
            <a:picLocks noChangeAspect="1"/>
          </p:cNvPicPr>
          <p:nvPr/>
        </p:nvPicPr>
        <p:blipFill>
          <a:blip r:embed="rId5"/>
          <a:srcRect l="25192" t="21736" r="24857" b="21408"/>
          <a:stretch>
            <a:fillRect/>
          </a:stretch>
        </p:blipFill>
        <p:spPr>
          <a:xfrm>
            <a:off x="7105333" y="4606290"/>
            <a:ext cx="1440180" cy="1024890"/>
          </a:xfrm>
          <a:prstGeom prst="rect">
            <a:avLst/>
          </a:prstGeom>
        </p:spPr>
      </p:pic>
      <p:pic>
        <p:nvPicPr>
          <p:cNvPr id="14" name="图片 13" descr="01"/>
          <p:cNvPicPr>
            <a:picLocks noChangeAspect="1"/>
          </p:cNvPicPr>
          <p:nvPr/>
        </p:nvPicPr>
        <p:blipFill>
          <a:blip r:embed="rId6"/>
          <a:srcRect l="19934" t="10625" r="21295" b="13087"/>
          <a:stretch>
            <a:fillRect/>
          </a:stretch>
        </p:blipFill>
        <p:spPr>
          <a:xfrm rot="1200000">
            <a:off x="621983" y="4524375"/>
            <a:ext cx="1419860" cy="1152525"/>
          </a:xfrm>
          <a:prstGeom prst="rect">
            <a:avLst/>
          </a:prstGeom>
        </p:spPr>
      </p:pic>
      <p:pic>
        <p:nvPicPr>
          <p:cNvPr id="29" name="图片 28" descr="校徽02"/>
          <p:cNvPicPr>
            <a:picLocks noChangeAspect="1"/>
          </p:cNvPicPr>
          <p:nvPr/>
        </p:nvPicPr>
        <p:blipFill>
          <a:blip r:embed="rId7"/>
          <a:stretch>
            <a:fillRect/>
          </a:stretch>
        </p:blipFill>
        <p:spPr>
          <a:xfrm>
            <a:off x="333058" y="70485"/>
            <a:ext cx="304165" cy="304165"/>
          </a:xfrm>
          <a:prstGeom prst="rect">
            <a:avLst/>
          </a:prstGeom>
        </p:spPr>
      </p:pic>
      <p:sp>
        <p:nvSpPr>
          <p:cNvPr id="30" name="文本框 29"/>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5" name="文本框 34"/>
          <p:cNvSpPr txBox="1"/>
          <p:nvPr/>
        </p:nvSpPr>
        <p:spPr>
          <a:xfrm>
            <a:off x="1609725" y="3238500"/>
            <a:ext cx="5928995" cy="829945"/>
          </a:xfrm>
          <a:prstGeom prst="rect">
            <a:avLst/>
          </a:prstGeom>
          <a:noFill/>
        </p:spPr>
        <p:txBody>
          <a:bodyPr wrap="square" rtlCol="0" anchor="t">
            <a:spAutoFit/>
          </a:bodyPr>
          <a:lstStyle/>
          <a:p>
            <a:pPr algn="ctr"/>
            <a:r>
              <a:rPr sz="2400">
                <a:solidFill>
                  <a:schemeClr val="tx1">
                    <a:lumMod val="50000"/>
                    <a:lumOff val="50000"/>
                  </a:schemeClr>
                </a:solidFill>
                <a:latin typeface="+mn-lt"/>
                <a:cs typeface="+mn-lt"/>
              </a:rPr>
              <a:t>Application and </a:t>
            </a:r>
            <a:r>
              <a:rPr lang="en-US" sz="2400">
                <a:solidFill>
                  <a:schemeClr val="tx1">
                    <a:lumMod val="50000"/>
                    <a:lumOff val="50000"/>
                  </a:schemeClr>
                </a:solidFill>
                <a:latin typeface="+mn-lt"/>
                <a:cs typeface="+mn-lt"/>
              </a:rPr>
              <a:t>D</a:t>
            </a:r>
            <a:r>
              <a:rPr sz="2400">
                <a:solidFill>
                  <a:schemeClr val="tx1">
                    <a:lumMod val="50000"/>
                    <a:lumOff val="50000"/>
                  </a:schemeClr>
                </a:solidFill>
                <a:latin typeface="+mn-lt"/>
                <a:cs typeface="+mn-lt"/>
              </a:rPr>
              <a:t>evelopment of </a:t>
            </a:r>
            <a:r>
              <a:rPr lang="en-US" sz="2400">
                <a:solidFill>
                  <a:schemeClr val="tx1">
                    <a:lumMod val="50000"/>
                    <a:lumOff val="50000"/>
                  </a:schemeClr>
                </a:solidFill>
                <a:latin typeface="+mn-lt"/>
                <a:cs typeface="+mn-lt"/>
              </a:rPr>
              <a:t>H</a:t>
            </a:r>
            <a:r>
              <a:rPr sz="2400">
                <a:solidFill>
                  <a:schemeClr val="tx1">
                    <a:lumMod val="50000"/>
                    <a:lumOff val="50000"/>
                  </a:schemeClr>
                </a:solidFill>
                <a:latin typeface="+mn-lt"/>
                <a:cs typeface="+mn-lt"/>
              </a:rPr>
              <a:t>ydraulic and </a:t>
            </a:r>
            <a:r>
              <a:rPr lang="en-US" sz="2400">
                <a:solidFill>
                  <a:schemeClr val="tx1">
                    <a:lumMod val="50000"/>
                    <a:lumOff val="50000"/>
                  </a:schemeClr>
                </a:solidFill>
                <a:latin typeface="+mn-lt"/>
                <a:cs typeface="+mn-lt"/>
              </a:rPr>
              <a:t>P</a:t>
            </a:r>
            <a:r>
              <a:rPr sz="2400">
                <a:solidFill>
                  <a:schemeClr val="tx1">
                    <a:lumMod val="50000"/>
                    <a:lumOff val="50000"/>
                  </a:schemeClr>
                </a:solidFill>
                <a:latin typeface="+mn-lt"/>
                <a:cs typeface="+mn-lt"/>
              </a:rPr>
              <a:t>neumatic </a:t>
            </a:r>
            <a:r>
              <a:rPr lang="en-US" sz="2400">
                <a:solidFill>
                  <a:schemeClr val="tx1">
                    <a:lumMod val="50000"/>
                    <a:lumOff val="50000"/>
                  </a:schemeClr>
                </a:solidFill>
                <a:latin typeface="+mn-lt"/>
                <a:cs typeface="+mn-lt"/>
              </a:rPr>
              <a:t>T</a:t>
            </a:r>
            <a:r>
              <a:rPr sz="2400">
                <a:solidFill>
                  <a:schemeClr val="tx1">
                    <a:lumMod val="50000"/>
                    <a:lumOff val="50000"/>
                  </a:schemeClr>
                </a:solidFill>
                <a:latin typeface="+mn-lt"/>
                <a:cs typeface="+mn-lt"/>
              </a:rPr>
              <a:t>ransmission</a:t>
            </a:r>
          </a:p>
        </p:txBody>
      </p:sp>
      <p:sp>
        <p:nvSpPr>
          <p:cNvPr id="4" name="内容占位符 1"/>
          <p:cNvSpPr>
            <a:spLocks noGrp="1"/>
          </p:cNvSpPr>
          <p:nvPr/>
        </p:nvSpPr>
        <p:spPr>
          <a:xfrm>
            <a:off x="114935" y="974725"/>
            <a:ext cx="8918575" cy="1849120"/>
          </a:xfrm>
          <a:prstGeom prst="rect">
            <a:avLst/>
          </a:prstGeom>
          <a:noFill/>
          <a:ln w="9525">
            <a:noFill/>
          </a:ln>
        </p:spPr>
        <p:txBody>
          <a:bodyPr vert="horz" wrap="square" lIns="91440" tIns="45720" rIns="91440" bIns="45720" numCol="1" rtlCol="0" anchor="t" anchorCtr="0" compatLnSpc="1"/>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6000" b="1" i="0" u="none" strike="noStrike" kern="1200" cap="none" spc="0" normalizeH="0" baseline="0" noProof="0" dirty="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四、液压与气压传动的</a:t>
            </a:r>
          </a:p>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6000" b="1" i="0" u="none" strike="noStrike" kern="1200" cap="none" spc="0" normalizeH="0" baseline="0" noProof="0" dirty="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应用和发展概况</a:t>
            </a:r>
          </a:p>
        </p:txBody>
      </p:sp>
      <p:pic>
        <p:nvPicPr>
          <p:cNvPr id="2" name="图片 1" descr="页脚"/>
          <p:cNvPicPr>
            <a:picLocks noChangeAspect="1"/>
          </p:cNvPicPr>
          <p:nvPr/>
        </p:nvPicPr>
        <p:blipFill>
          <a:blip r:embed="rId8"/>
          <a:srcRect l="7567" r="2701"/>
          <a:stretch>
            <a:fillRect/>
          </a:stretch>
        </p:blipFill>
        <p:spPr>
          <a:xfrm>
            <a:off x="-12382" y="6089015"/>
            <a:ext cx="9171940" cy="976630"/>
          </a:xfrm>
          <a:prstGeom prst="rect">
            <a:avLst/>
          </a:prstGeom>
        </p:spPr>
      </p:pic>
      <p:sp>
        <p:nvSpPr>
          <p:cNvPr id="3" name="灯片编号占位符 3"/>
          <p:cNvSpPr txBox="1">
            <a:spLocks noGrp="1"/>
          </p:cNvSpPr>
          <p:nvPr/>
        </p:nvSpPr>
        <p:spPr>
          <a:xfrm>
            <a:off x="4257040" y="6578600"/>
            <a:ext cx="624523" cy="35115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26</a:t>
            </a:fld>
            <a:endParaRPr lang="en-US" altLang="zh-CN" sz="1800" dirty="0">
              <a:solidFill>
                <a:srgbClr val="253947"/>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344170" y="772795"/>
            <a:ext cx="3195320" cy="537210"/>
            <a:chOff x="695" y="1994"/>
            <a:chExt cx="4723"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695" y="1994"/>
              <a:ext cx="4723" cy="705"/>
              <a:chOff x="-818" y="1933"/>
              <a:chExt cx="5579" cy="706"/>
            </a:xfrm>
          </p:grpSpPr>
          <p:sp>
            <p:nvSpPr>
              <p:cNvPr id="31"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409" y="1950"/>
                <a:ext cx="4169" cy="689"/>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1</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、发展历史</a:t>
                </a:r>
              </a:p>
            </p:txBody>
          </p:sp>
        </p:grpSp>
      </p:grpSp>
      <p:grpSp>
        <p:nvGrpSpPr>
          <p:cNvPr id="3" name="组合 2">
            <a:extLst>
              <a:ext uri="{FF2B5EF4-FFF2-40B4-BE49-F238E27FC236}">
                <a16:creationId xmlns:a16="http://schemas.microsoft.com/office/drawing/2014/main" id="{B92A72A8-B062-4858-A78D-D80C3F568AC5}"/>
              </a:ext>
            </a:extLst>
          </p:cNvPr>
          <p:cNvGrpSpPr/>
          <p:nvPr/>
        </p:nvGrpSpPr>
        <p:grpSpPr>
          <a:xfrm>
            <a:off x="333375" y="1978660"/>
            <a:ext cx="8465185" cy="3054447"/>
            <a:chOff x="333375" y="1978660"/>
            <a:chExt cx="8465185" cy="3054447"/>
          </a:xfrm>
        </p:grpSpPr>
        <p:sp>
          <p:nvSpPr>
            <p:cNvPr id="26628" name="Freeform 6"/>
            <p:cNvSpPr/>
            <p:nvPr/>
          </p:nvSpPr>
          <p:spPr>
            <a:xfrm>
              <a:off x="333375" y="3377565"/>
              <a:ext cx="8366125" cy="395605"/>
            </a:xfrm>
            <a:custGeom>
              <a:avLst/>
              <a:gdLst/>
              <a:ahLst/>
              <a:cxnLst>
                <a:cxn ang="0">
                  <a:pos x="111495" y="167705"/>
                </a:cxn>
                <a:cxn ang="0">
                  <a:pos x="8203084" y="167705"/>
                </a:cxn>
                <a:cxn ang="0">
                  <a:pos x="8203084" y="59021"/>
                </a:cxn>
                <a:cxn ang="0">
                  <a:pos x="8234784" y="25192"/>
                </a:cxn>
                <a:cxn ang="0">
                  <a:pos x="8340814" y="151150"/>
                </a:cxn>
                <a:cxn ang="0">
                  <a:pos x="8448483" y="278549"/>
                </a:cxn>
                <a:cxn ang="0">
                  <a:pos x="8446297" y="351965"/>
                </a:cxn>
                <a:cxn ang="0">
                  <a:pos x="8340814" y="477923"/>
                </a:cxn>
                <a:cxn ang="0">
                  <a:pos x="8233144" y="605322"/>
                </a:cxn>
                <a:cxn ang="0">
                  <a:pos x="8203084" y="565735"/>
                </a:cxn>
                <a:cxn ang="0">
                  <a:pos x="8203084" y="461369"/>
                </a:cxn>
                <a:cxn ang="0">
                  <a:pos x="111495" y="461369"/>
                </a:cxn>
                <a:cxn ang="0">
                  <a:pos x="0" y="314537"/>
                </a:cxn>
                <a:cxn ang="0">
                  <a:pos x="0" y="314537"/>
                </a:cxn>
                <a:cxn ang="0">
                  <a:pos x="111495" y="167705"/>
                </a:cxn>
              </a:cxnLst>
              <a:rect l="0" t="0" r="0" b="0"/>
              <a:pathLst>
                <a:path w="15495" h="869">
                  <a:moveTo>
                    <a:pt x="204" y="233"/>
                  </a:moveTo>
                  <a:lnTo>
                    <a:pt x="15009" y="233"/>
                  </a:lnTo>
                  <a:lnTo>
                    <a:pt x="15009" y="82"/>
                  </a:lnTo>
                  <a:cubicBezTo>
                    <a:pt x="15010" y="23"/>
                    <a:pt x="15026" y="0"/>
                    <a:pt x="15067" y="35"/>
                  </a:cubicBezTo>
                  <a:lnTo>
                    <a:pt x="15261" y="210"/>
                  </a:lnTo>
                  <a:cubicBezTo>
                    <a:pt x="15326" y="269"/>
                    <a:pt x="15392" y="328"/>
                    <a:pt x="15458" y="387"/>
                  </a:cubicBezTo>
                  <a:cubicBezTo>
                    <a:pt x="15489" y="418"/>
                    <a:pt x="15495" y="451"/>
                    <a:pt x="15454" y="489"/>
                  </a:cubicBezTo>
                  <a:lnTo>
                    <a:pt x="15261" y="664"/>
                  </a:lnTo>
                  <a:cubicBezTo>
                    <a:pt x="15195" y="723"/>
                    <a:pt x="15130" y="782"/>
                    <a:pt x="15064" y="841"/>
                  </a:cubicBezTo>
                  <a:cubicBezTo>
                    <a:pt x="15031" y="869"/>
                    <a:pt x="15010" y="860"/>
                    <a:pt x="15009" y="786"/>
                  </a:cubicBezTo>
                  <a:lnTo>
                    <a:pt x="15009" y="641"/>
                  </a:lnTo>
                  <a:lnTo>
                    <a:pt x="204" y="641"/>
                  </a:lnTo>
                  <a:cubicBezTo>
                    <a:pt x="92" y="641"/>
                    <a:pt x="0" y="549"/>
                    <a:pt x="0" y="437"/>
                  </a:cubicBezTo>
                  <a:lnTo>
                    <a:pt x="0" y="437"/>
                  </a:lnTo>
                  <a:cubicBezTo>
                    <a:pt x="0" y="325"/>
                    <a:pt x="92" y="233"/>
                    <a:pt x="204" y="233"/>
                  </a:cubicBezTo>
                  <a:close/>
                </a:path>
              </a:pathLst>
            </a:custGeom>
            <a:solidFill>
              <a:schemeClr val="bg1">
                <a:alpha val="100000"/>
              </a:schemeClr>
            </a:solidFill>
            <a:ln w="9525">
              <a:noFill/>
            </a:ln>
          </p:spPr>
          <p:txBody>
            <a:bodyPr/>
            <a:lstStyle/>
            <a:p>
              <a:endParaRPr lang="zh-CN" altLang="en-US" sz="1350"/>
            </a:p>
          </p:txBody>
        </p:sp>
        <p:sp>
          <p:nvSpPr>
            <p:cNvPr id="26629" name="Oval 10"/>
            <p:cNvSpPr/>
            <p:nvPr/>
          </p:nvSpPr>
          <p:spPr>
            <a:xfrm>
              <a:off x="637531" y="3501080"/>
              <a:ext cx="148859" cy="148860"/>
            </a:xfrm>
            <a:prstGeom prst="ellipse">
              <a:avLst/>
            </a:prstGeom>
            <a:solidFill>
              <a:schemeClr val="tx1"/>
            </a:solidFill>
            <a:ln w="9525">
              <a:noFill/>
            </a:ln>
          </p:spPr>
          <p:txBody>
            <a:bodyPr/>
            <a:lstStyle/>
            <a:p>
              <a:endParaRPr lang="zh-CN" altLang="en-US" sz="1350" dirty="0">
                <a:solidFill>
                  <a:schemeClr val="accent1"/>
                </a:solidFill>
                <a:latin typeface="Arial" panose="020B0604020202020204" pitchFamily="34" charset="0"/>
              </a:endParaRPr>
            </a:p>
          </p:txBody>
        </p:sp>
        <p:sp>
          <p:nvSpPr>
            <p:cNvPr id="26630" name="Line 12"/>
            <p:cNvSpPr/>
            <p:nvPr/>
          </p:nvSpPr>
          <p:spPr>
            <a:xfrm flipV="1">
              <a:off x="1003545" y="3773163"/>
              <a:ext cx="0" cy="1259944"/>
            </a:xfrm>
            <a:prstGeom prst="line">
              <a:avLst/>
            </a:prstGeom>
            <a:ln w="12700" cap="flat" cmpd="sng">
              <a:solidFill>
                <a:schemeClr val="accent1"/>
              </a:solidFill>
              <a:prstDash val="solid"/>
              <a:headEnd type="none" w="med" len="med"/>
              <a:tailEnd type="oval" w="med" len="med"/>
            </a:ln>
          </p:spPr>
        </p:sp>
        <p:sp>
          <p:nvSpPr>
            <p:cNvPr id="26632" name="Oval 14"/>
            <p:cNvSpPr/>
            <p:nvPr/>
          </p:nvSpPr>
          <p:spPr>
            <a:xfrm>
              <a:off x="3998645" y="3500445"/>
              <a:ext cx="148860" cy="148860"/>
            </a:xfrm>
            <a:prstGeom prst="ellipse">
              <a:avLst/>
            </a:prstGeom>
            <a:solidFill>
              <a:schemeClr val="tx1"/>
            </a:solidFill>
            <a:ln w="9525">
              <a:noFill/>
            </a:ln>
          </p:spPr>
          <p:txBody>
            <a:bodyPr/>
            <a:lstStyle/>
            <a:p>
              <a:endParaRPr lang="zh-CN" altLang="en-US" sz="1350" dirty="0">
                <a:solidFill>
                  <a:schemeClr val="accent1"/>
                </a:solidFill>
                <a:latin typeface="Arial" panose="020B0604020202020204" pitchFamily="34" charset="0"/>
              </a:endParaRPr>
            </a:p>
          </p:txBody>
        </p:sp>
        <p:sp>
          <p:nvSpPr>
            <p:cNvPr id="26633" name="Line 15"/>
            <p:cNvSpPr/>
            <p:nvPr/>
          </p:nvSpPr>
          <p:spPr>
            <a:xfrm>
              <a:off x="712079" y="2151575"/>
              <a:ext cx="0" cy="1258753"/>
            </a:xfrm>
            <a:prstGeom prst="line">
              <a:avLst/>
            </a:prstGeom>
            <a:ln w="12700" cap="flat" cmpd="sng">
              <a:solidFill>
                <a:schemeClr val="accent1"/>
              </a:solidFill>
              <a:prstDash val="solid"/>
              <a:headEnd type="none" w="med" len="med"/>
              <a:tailEnd type="oval" w="med" len="med"/>
            </a:ln>
          </p:spPr>
        </p:sp>
        <p:sp>
          <p:nvSpPr>
            <p:cNvPr id="26634" name="Line 16"/>
            <p:cNvSpPr/>
            <p:nvPr/>
          </p:nvSpPr>
          <p:spPr>
            <a:xfrm>
              <a:off x="2665869" y="2120460"/>
              <a:ext cx="0" cy="1259944"/>
            </a:xfrm>
            <a:prstGeom prst="line">
              <a:avLst/>
            </a:prstGeom>
            <a:ln w="12700" cap="flat" cmpd="sng">
              <a:solidFill>
                <a:schemeClr val="accent1"/>
              </a:solidFill>
              <a:prstDash val="solid"/>
              <a:headEnd type="none" w="med" len="med"/>
              <a:tailEnd type="oval" w="med" len="med"/>
            </a:ln>
          </p:spPr>
        </p:sp>
        <p:sp>
          <p:nvSpPr>
            <p:cNvPr id="26635" name="TextBox 11"/>
            <p:cNvSpPr txBox="1"/>
            <p:nvPr/>
          </p:nvSpPr>
          <p:spPr>
            <a:xfrm>
              <a:off x="786143" y="1978855"/>
              <a:ext cx="1460500" cy="398780"/>
            </a:xfrm>
            <a:prstGeom prst="rect">
              <a:avLst/>
            </a:prstGeom>
            <a:solidFill>
              <a:schemeClr val="tx2"/>
            </a:solidFill>
            <a:ln w="9525">
              <a:noFill/>
            </a:ln>
          </p:spPr>
          <p:txBody>
            <a:bodyPr wrap="none">
              <a:spAutoFit/>
            </a:bodyPr>
            <a:lstStyle/>
            <a:p>
              <a:pPr algn="l">
                <a:buClrTx/>
                <a:buSzTx/>
              </a:pPr>
              <a:r>
                <a:rPr lang="zh-CN" altLang="en-US" sz="2000" b="1" dirty="0">
                  <a:solidFill>
                    <a:schemeClr val="bg2"/>
                  </a:solidFill>
                  <a:latin typeface="微软雅黑" panose="020B0503020204020204" pitchFamily="2" charset="-122"/>
                  <a:ea typeface="微软雅黑" panose="020B0503020204020204" pitchFamily="2" charset="-122"/>
                </a:rPr>
                <a:t>17世纪中叶</a:t>
              </a:r>
            </a:p>
          </p:txBody>
        </p:sp>
        <p:sp>
          <p:nvSpPr>
            <p:cNvPr id="26636" name="TextBox 12"/>
            <p:cNvSpPr txBox="1"/>
            <p:nvPr/>
          </p:nvSpPr>
          <p:spPr>
            <a:xfrm>
              <a:off x="786130" y="2458085"/>
              <a:ext cx="1878965" cy="645160"/>
            </a:xfrm>
            <a:prstGeom prst="rect">
              <a:avLst/>
            </a:prstGeom>
            <a:noFill/>
            <a:ln w="9525">
              <a:noFill/>
            </a:ln>
          </p:spPr>
          <p:txBody>
            <a:bodyPr wrap="square">
              <a:spAutoFit/>
            </a:bodyPr>
            <a:lstStyle/>
            <a:p>
              <a:r>
                <a:rPr lang="zh-CN" altLang="en-US" sz="1800" dirty="0">
                  <a:solidFill>
                    <a:schemeClr val="accent1"/>
                  </a:solidFill>
                  <a:latin typeface="宋体" panose="02010600030101010101" pitchFamily="2" charset="-122"/>
                </a:rPr>
                <a:t>帕斯卡提出静压传递原理</a:t>
              </a:r>
            </a:p>
          </p:txBody>
        </p:sp>
        <p:sp>
          <p:nvSpPr>
            <p:cNvPr id="26638" name="TextBox 14"/>
            <p:cNvSpPr txBox="1"/>
            <p:nvPr/>
          </p:nvSpPr>
          <p:spPr>
            <a:xfrm>
              <a:off x="1003300" y="3834130"/>
              <a:ext cx="2995295" cy="1198880"/>
            </a:xfrm>
            <a:prstGeom prst="rect">
              <a:avLst/>
            </a:prstGeom>
            <a:noFill/>
            <a:ln w="9525">
              <a:noFill/>
            </a:ln>
          </p:spPr>
          <p:txBody>
            <a:bodyPr wrap="square">
              <a:spAutoFit/>
            </a:bodyPr>
            <a:lstStyle/>
            <a:p>
              <a:pPr marL="285750" indent="-285750" algn="l">
                <a:buClrTx/>
                <a:buSzTx/>
                <a:buFont typeface="Arial" panose="020B0604020202020204" pitchFamily="34" charset="0"/>
                <a:buChar char="•"/>
              </a:pPr>
              <a:r>
                <a:rPr lang="zh-CN" altLang="en-US" sz="1800" dirty="0">
                  <a:solidFill>
                    <a:schemeClr val="accent1"/>
                  </a:solidFill>
                  <a:latin typeface="宋体" panose="02010600030101010101" pitchFamily="2" charset="-122"/>
                </a:rPr>
                <a:t>1650，帕斯卡原理</a:t>
              </a:r>
            </a:p>
            <a:p>
              <a:pPr marL="285750" indent="-285750" algn="l">
                <a:buClrTx/>
                <a:buSzTx/>
                <a:buFont typeface="Arial" panose="020B0604020202020204" pitchFamily="34" charset="0"/>
                <a:buChar char="•"/>
              </a:pPr>
              <a:r>
                <a:rPr lang="zh-CN" altLang="en-US" sz="1800" dirty="0">
                  <a:solidFill>
                    <a:schemeClr val="accent1"/>
                  </a:solidFill>
                  <a:latin typeface="宋体" panose="02010600030101010101" pitchFamily="2" charset="-122"/>
                </a:rPr>
                <a:t>1686，牛顿内摩擦定律</a:t>
              </a:r>
            </a:p>
            <a:p>
              <a:pPr marL="285750" indent="-285750" algn="l">
                <a:buClrTx/>
                <a:buSzTx/>
                <a:buFont typeface="Arial" panose="020B0604020202020204" pitchFamily="34" charset="0"/>
                <a:buChar char="•"/>
              </a:pPr>
              <a:r>
                <a:rPr lang="zh-CN" altLang="en-US" sz="1800" dirty="0">
                  <a:solidFill>
                    <a:schemeClr val="accent1"/>
                  </a:solidFill>
                  <a:latin typeface="宋体" panose="02010600030101010101" pitchFamily="2" charset="-122"/>
                </a:rPr>
                <a:t>18世纪，连续性方程和伯努利方程</a:t>
              </a:r>
            </a:p>
          </p:txBody>
        </p:sp>
        <p:sp>
          <p:nvSpPr>
            <p:cNvPr id="26639" name="TextBox 15"/>
            <p:cNvSpPr txBox="1"/>
            <p:nvPr/>
          </p:nvSpPr>
          <p:spPr>
            <a:xfrm>
              <a:off x="2739778" y="1978855"/>
              <a:ext cx="1258570" cy="398780"/>
            </a:xfrm>
            <a:prstGeom prst="rect">
              <a:avLst/>
            </a:prstGeom>
            <a:solidFill>
              <a:schemeClr val="tx2"/>
            </a:solidFill>
            <a:ln w="9525">
              <a:noFill/>
            </a:ln>
          </p:spPr>
          <p:txBody>
            <a:bodyPr wrap="none">
              <a:spAutoFit/>
            </a:bodyPr>
            <a:lstStyle/>
            <a:p>
              <a:r>
                <a:rPr lang="zh-CN" altLang="en-US" sz="2000" b="1" dirty="0">
                  <a:solidFill>
                    <a:schemeClr val="bg2"/>
                  </a:solidFill>
                  <a:latin typeface="微软雅黑" panose="020B0503020204020204" pitchFamily="2" charset="-122"/>
                  <a:ea typeface="微软雅黑" panose="020B0503020204020204" pitchFamily="2" charset="-122"/>
                </a:rPr>
                <a:t>18</a:t>
              </a:r>
              <a:r>
                <a:rPr lang="zh-CN" altLang="en-US" sz="2000" b="1" dirty="0">
                  <a:solidFill>
                    <a:schemeClr val="bg2"/>
                  </a:solidFill>
                  <a:latin typeface="+mj-ea"/>
                  <a:ea typeface="+mj-ea"/>
                  <a:cs typeface="+mj-ea"/>
                </a:rPr>
                <a:t>世纪末</a:t>
              </a:r>
            </a:p>
          </p:txBody>
        </p:sp>
        <p:sp>
          <p:nvSpPr>
            <p:cNvPr id="26640" name="TextBox 16"/>
            <p:cNvSpPr txBox="1"/>
            <p:nvPr/>
          </p:nvSpPr>
          <p:spPr>
            <a:xfrm>
              <a:off x="2740025" y="2458085"/>
              <a:ext cx="1613535" cy="922020"/>
            </a:xfrm>
            <a:prstGeom prst="rect">
              <a:avLst/>
            </a:prstGeom>
            <a:noFill/>
            <a:ln w="9525">
              <a:noFill/>
            </a:ln>
          </p:spPr>
          <p:txBody>
            <a:bodyPr wrap="square">
              <a:spAutoFit/>
            </a:bodyPr>
            <a:lstStyle/>
            <a:p>
              <a:r>
                <a:rPr lang="zh-CN" altLang="en-US" sz="1800" dirty="0">
                  <a:solidFill>
                    <a:schemeClr val="accent1"/>
                  </a:solidFill>
                  <a:latin typeface="宋体" panose="02010600030101010101" pitchFamily="2" charset="-122"/>
                </a:rPr>
                <a:t>由英国开发出世界上第一台水压机</a:t>
              </a:r>
            </a:p>
          </p:txBody>
        </p:sp>
        <p:sp>
          <p:nvSpPr>
            <p:cNvPr id="26641" name="Line 12"/>
            <p:cNvSpPr/>
            <p:nvPr/>
          </p:nvSpPr>
          <p:spPr>
            <a:xfrm flipV="1">
              <a:off x="4072718" y="3773163"/>
              <a:ext cx="0" cy="1259944"/>
            </a:xfrm>
            <a:prstGeom prst="line">
              <a:avLst/>
            </a:prstGeom>
            <a:ln w="12700" cap="flat" cmpd="sng">
              <a:solidFill>
                <a:schemeClr val="accent1"/>
              </a:solidFill>
              <a:prstDash val="solid"/>
              <a:headEnd type="none" w="med" len="med"/>
              <a:tailEnd type="oval" w="med" len="med"/>
            </a:ln>
          </p:spPr>
        </p:sp>
        <p:sp>
          <p:nvSpPr>
            <p:cNvPr id="26644" name="TextBox 20"/>
            <p:cNvSpPr txBox="1"/>
            <p:nvPr/>
          </p:nvSpPr>
          <p:spPr>
            <a:xfrm>
              <a:off x="4147185" y="3834130"/>
              <a:ext cx="4651375" cy="1198880"/>
            </a:xfrm>
            <a:prstGeom prst="rect">
              <a:avLst/>
            </a:prstGeom>
            <a:noFill/>
            <a:ln w="9525">
              <a:noFill/>
            </a:ln>
          </p:spPr>
          <p:txBody>
            <a:bodyPr wrap="square">
              <a:spAutoFit/>
            </a:bodyPr>
            <a:lstStyle/>
            <a:p>
              <a:pPr marL="285750" indent="-285750" algn="l">
                <a:buClrTx/>
                <a:buSzTx/>
                <a:buFont typeface="Arial" panose="020B0604020202020204" pitchFamily="34" charset="0"/>
                <a:buChar char="•"/>
              </a:pPr>
              <a:r>
                <a:rPr lang="zh-CN" altLang="en-US" sz="1800" dirty="0">
                  <a:solidFill>
                    <a:schemeClr val="accent1"/>
                  </a:solidFill>
                  <a:latin typeface="宋体" panose="02010600030101010101" pitchFamily="2" charset="-122"/>
                </a:rPr>
                <a:t>1795年英国人约瑟夫•步拉默( Joseph Bramah）发明了世界上第一台水压机；</a:t>
              </a:r>
            </a:p>
            <a:p>
              <a:pPr marL="285750" indent="-285750" algn="l">
                <a:buClrTx/>
                <a:buSzTx/>
                <a:buFont typeface="Arial" panose="020B0604020202020204" pitchFamily="34" charset="0"/>
                <a:buChar char="•"/>
              </a:pPr>
              <a:r>
                <a:rPr lang="zh-CN" altLang="en-US" sz="1800" dirty="0">
                  <a:solidFill>
                    <a:schemeClr val="accent1"/>
                  </a:solidFill>
                  <a:latin typeface="宋体" panose="02010600030101010101" pitchFamily="2" charset="-122"/>
                </a:rPr>
                <a:t>1850年英国工业革命之后到1870年，液压技术才逐渐应用到实际工业中。</a:t>
              </a:r>
            </a:p>
          </p:txBody>
        </p:sp>
        <p:sp>
          <p:nvSpPr>
            <p:cNvPr id="26645" name="Oval 14"/>
            <p:cNvSpPr/>
            <p:nvPr/>
          </p:nvSpPr>
          <p:spPr>
            <a:xfrm>
              <a:off x="4353442" y="3501079"/>
              <a:ext cx="148859" cy="148860"/>
            </a:xfrm>
            <a:prstGeom prst="ellipse">
              <a:avLst/>
            </a:prstGeom>
            <a:solidFill>
              <a:schemeClr val="tx1"/>
            </a:solidFill>
            <a:ln w="9525">
              <a:noFill/>
            </a:ln>
          </p:spPr>
          <p:txBody>
            <a:bodyPr/>
            <a:lstStyle/>
            <a:p>
              <a:endParaRPr lang="zh-CN" altLang="en-US" sz="1350" dirty="0">
                <a:solidFill>
                  <a:schemeClr val="accent1"/>
                </a:solidFill>
                <a:latin typeface="Arial" panose="020B0604020202020204" pitchFamily="34" charset="0"/>
              </a:endParaRPr>
            </a:p>
          </p:txBody>
        </p:sp>
        <p:sp>
          <p:nvSpPr>
            <p:cNvPr id="26646" name="Line 16"/>
            <p:cNvSpPr/>
            <p:nvPr/>
          </p:nvSpPr>
          <p:spPr>
            <a:xfrm>
              <a:off x="4427753" y="2120460"/>
              <a:ext cx="0" cy="1259944"/>
            </a:xfrm>
            <a:prstGeom prst="line">
              <a:avLst/>
            </a:prstGeom>
            <a:ln w="12700" cap="flat" cmpd="sng">
              <a:solidFill>
                <a:schemeClr val="accent1"/>
              </a:solidFill>
              <a:prstDash val="solid"/>
              <a:headEnd type="none" w="med" len="med"/>
              <a:tailEnd type="oval" w="med" len="med"/>
            </a:ln>
          </p:spPr>
        </p:sp>
        <p:sp>
          <p:nvSpPr>
            <p:cNvPr id="26647" name="TextBox 23"/>
            <p:cNvSpPr txBox="1"/>
            <p:nvPr/>
          </p:nvSpPr>
          <p:spPr>
            <a:xfrm>
              <a:off x="4502145" y="1978855"/>
              <a:ext cx="1512570" cy="398780"/>
            </a:xfrm>
            <a:prstGeom prst="rect">
              <a:avLst/>
            </a:prstGeom>
            <a:solidFill>
              <a:schemeClr val="tx2"/>
            </a:solidFill>
            <a:ln w="9525">
              <a:noFill/>
            </a:ln>
          </p:spPr>
          <p:txBody>
            <a:bodyPr wrap="none">
              <a:spAutoFit/>
            </a:bodyPr>
            <a:lstStyle/>
            <a:p>
              <a:r>
                <a:rPr lang="en-US" sz="2000" b="1" dirty="0">
                  <a:solidFill>
                    <a:schemeClr val="bg2"/>
                  </a:solidFill>
                  <a:latin typeface="微软雅黑" panose="020B0503020204020204" pitchFamily="2" charset="-122"/>
                  <a:ea typeface="微软雅黑" panose="020B0503020204020204" pitchFamily="2" charset="-122"/>
                </a:rPr>
                <a:t>20</a:t>
              </a:r>
              <a:r>
                <a:rPr lang="zh-CN" altLang="en-US" sz="2000" b="1" dirty="0">
                  <a:solidFill>
                    <a:schemeClr val="bg2"/>
                  </a:solidFill>
                  <a:latin typeface="微软雅黑" panose="020B0503020204020204" pitchFamily="2" charset="-122"/>
                  <a:ea typeface="微软雅黑" panose="020B0503020204020204" pitchFamily="2" charset="-122"/>
                </a:rPr>
                <a:t>世纪中期</a:t>
              </a:r>
            </a:p>
          </p:txBody>
        </p:sp>
        <p:sp>
          <p:nvSpPr>
            <p:cNvPr id="26648" name="TextBox 24"/>
            <p:cNvSpPr txBox="1"/>
            <p:nvPr/>
          </p:nvSpPr>
          <p:spPr>
            <a:xfrm>
              <a:off x="4458335" y="2458085"/>
              <a:ext cx="1699260" cy="645160"/>
            </a:xfrm>
            <a:prstGeom prst="rect">
              <a:avLst/>
            </a:prstGeom>
            <a:noFill/>
            <a:ln w="9525">
              <a:noFill/>
            </a:ln>
          </p:spPr>
          <p:txBody>
            <a:bodyPr wrap="square">
              <a:spAutoFit/>
            </a:bodyPr>
            <a:lstStyle/>
            <a:p>
              <a:pPr algn="l">
                <a:buClrTx/>
                <a:buSzTx/>
                <a:buNone/>
              </a:pPr>
              <a:r>
                <a:rPr lang="zh-CN" altLang="en-US" sz="1800" dirty="0">
                  <a:solidFill>
                    <a:schemeClr val="accent1"/>
                  </a:solidFill>
                  <a:latin typeface="宋体" panose="02010600030101010101" pitchFamily="2" charset="-122"/>
                </a:rPr>
                <a:t>它在工业上得到广泛应用</a:t>
              </a:r>
            </a:p>
          </p:txBody>
        </p:sp>
        <p:sp>
          <p:nvSpPr>
            <p:cNvPr id="26653" name="Oval 14"/>
            <p:cNvSpPr/>
            <p:nvPr/>
          </p:nvSpPr>
          <p:spPr>
            <a:xfrm>
              <a:off x="6302513" y="3501080"/>
              <a:ext cx="148860" cy="148860"/>
            </a:xfrm>
            <a:prstGeom prst="ellipse">
              <a:avLst/>
            </a:prstGeom>
            <a:solidFill>
              <a:schemeClr val="tx1"/>
            </a:solidFill>
            <a:ln w="9525">
              <a:noFill/>
            </a:ln>
          </p:spPr>
          <p:txBody>
            <a:bodyPr/>
            <a:lstStyle/>
            <a:p>
              <a:endParaRPr lang="zh-CN" altLang="en-US" sz="1350" dirty="0">
                <a:solidFill>
                  <a:schemeClr val="accent1"/>
                </a:solidFill>
                <a:latin typeface="Arial" panose="020B0604020202020204" pitchFamily="34" charset="0"/>
              </a:endParaRPr>
            </a:p>
          </p:txBody>
        </p:sp>
        <p:sp>
          <p:nvSpPr>
            <p:cNvPr id="26654" name="Line 16"/>
            <p:cNvSpPr/>
            <p:nvPr/>
          </p:nvSpPr>
          <p:spPr>
            <a:xfrm>
              <a:off x="6376665" y="2119190"/>
              <a:ext cx="0" cy="1259944"/>
            </a:xfrm>
            <a:prstGeom prst="line">
              <a:avLst/>
            </a:prstGeom>
            <a:ln w="12700" cap="flat" cmpd="sng">
              <a:solidFill>
                <a:schemeClr val="accent1"/>
              </a:solidFill>
              <a:prstDash val="solid"/>
              <a:headEnd type="none" w="med" len="med"/>
              <a:tailEnd type="oval" w="med" len="med"/>
            </a:ln>
          </p:spPr>
        </p:sp>
        <p:sp>
          <p:nvSpPr>
            <p:cNvPr id="26655" name="TextBox 31"/>
            <p:cNvSpPr txBox="1"/>
            <p:nvPr/>
          </p:nvSpPr>
          <p:spPr>
            <a:xfrm>
              <a:off x="6450965" y="1978660"/>
              <a:ext cx="1463040" cy="398780"/>
            </a:xfrm>
            <a:prstGeom prst="rect">
              <a:avLst/>
            </a:prstGeom>
            <a:solidFill>
              <a:schemeClr val="tx2"/>
            </a:solidFill>
            <a:ln w="9525">
              <a:noFill/>
            </a:ln>
          </p:spPr>
          <p:txBody>
            <a:bodyPr wrap="square">
              <a:spAutoFit/>
            </a:bodyPr>
            <a:lstStyle/>
            <a:p>
              <a:pPr algn="l">
                <a:buClrTx/>
                <a:buSzTx/>
              </a:pPr>
              <a:r>
                <a:rPr lang="zh-CN" altLang="en-US" sz="2000" b="1" dirty="0">
                  <a:solidFill>
                    <a:schemeClr val="bg2"/>
                  </a:solidFill>
                  <a:latin typeface="微软雅黑" panose="020B0503020204020204" pitchFamily="2" charset="-122"/>
                  <a:ea typeface="微软雅黑" panose="020B0503020204020204" pitchFamily="2" charset="-122"/>
                </a:rPr>
                <a:t>到目前为止</a:t>
              </a:r>
            </a:p>
          </p:txBody>
        </p:sp>
        <p:sp>
          <p:nvSpPr>
            <p:cNvPr id="26656" name="TextBox 32"/>
            <p:cNvSpPr txBox="1"/>
            <p:nvPr/>
          </p:nvSpPr>
          <p:spPr>
            <a:xfrm>
              <a:off x="6450330" y="2458085"/>
              <a:ext cx="2249170" cy="645160"/>
            </a:xfrm>
            <a:prstGeom prst="rect">
              <a:avLst/>
            </a:prstGeom>
            <a:noFill/>
            <a:ln w="9525">
              <a:noFill/>
            </a:ln>
          </p:spPr>
          <p:txBody>
            <a:bodyPr wrap="square">
              <a:spAutoFit/>
            </a:bodyPr>
            <a:lstStyle/>
            <a:p>
              <a:pPr algn="l">
                <a:buClrTx/>
                <a:buSzTx/>
              </a:pPr>
              <a:r>
                <a:rPr lang="zh-CN" altLang="en-US" sz="1800" dirty="0">
                  <a:solidFill>
                    <a:schemeClr val="accent1"/>
                  </a:solidFill>
                  <a:latin typeface="宋体" panose="02010600030101010101" pitchFamily="2" charset="-122"/>
                </a:rPr>
                <a:t>液压与气动技术也只有350多年的历史</a:t>
              </a:r>
            </a:p>
          </p:txBody>
        </p:sp>
        <p:sp>
          <p:nvSpPr>
            <p:cNvPr id="2" name="Oval 10"/>
            <p:cNvSpPr/>
            <p:nvPr/>
          </p:nvSpPr>
          <p:spPr>
            <a:xfrm>
              <a:off x="929869" y="3500445"/>
              <a:ext cx="148859" cy="148860"/>
            </a:xfrm>
            <a:prstGeom prst="ellipse">
              <a:avLst/>
            </a:prstGeom>
            <a:solidFill>
              <a:schemeClr val="tx1"/>
            </a:solidFill>
            <a:ln w="9525">
              <a:noFill/>
            </a:ln>
          </p:spPr>
          <p:txBody>
            <a:bodyPr/>
            <a:lstStyle/>
            <a:p>
              <a:endParaRPr lang="zh-CN" altLang="en-US" sz="1350" dirty="0">
                <a:solidFill>
                  <a:schemeClr val="accent1"/>
                </a:solidFill>
                <a:latin typeface="Arial" panose="020B0604020202020204" pitchFamily="34" charset="0"/>
              </a:endParaRPr>
            </a:p>
          </p:txBody>
        </p:sp>
        <p:sp>
          <p:nvSpPr>
            <p:cNvPr id="4" name="Oval 14"/>
            <p:cNvSpPr/>
            <p:nvPr/>
          </p:nvSpPr>
          <p:spPr>
            <a:xfrm>
              <a:off x="2591558" y="3501080"/>
              <a:ext cx="148860" cy="148860"/>
            </a:xfrm>
            <a:prstGeom prst="ellipse">
              <a:avLst/>
            </a:prstGeom>
            <a:solidFill>
              <a:schemeClr val="tx1"/>
            </a:solidFill>
            <a:ln w="9525">
              <a:noFill/>
            </a:ln>
          </p:spPr>
          <p:txBody>
            <a:bodyPr/>
            <a:lstStyle/>
            <a:p>
              <a:endParaRPr lang="zh-CN" altLang="en-US" sz="1350" dirty="0">
                <a:solidFill>
                  <a:schemeClr val="accent1"/>
                </a:solidFill>
                <a:latin typeface="Arial" panose="020B0604020202020204" pitchFamily="34" charset="0"/>
              </a:endParaRPr>
            </a:p>
          </p:txBody>
        </p:sp>
      </p:grpSp>
    </p:spTree>
  </p:cSld>
  <p:clrMapOvr>
    <a:masterClrMapping/>
  </p:clrMapOvr>
  <p:transition spd="slow" advTm="5769">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7320" y="1583690"/>
            <a:ext cx="8851265" cy="4639310"/>
          </a:xfrm>
          <a:prstGeom prst="rect">
            <a:avLst/>
          </a:prstGeom>
          <a:solidFill>
            <a:srgbClr val="4F81BD">
              <a:lumMod val="40000"/>
              <a:lumOff val="60000"/>
              <a:alpha val="42000"/>
            </a:srgbClr>
          </a:solidFill>
          <a:ln w="25400" cap="flat" cmpd="sng" algn="ctr">
            <a:noFill/>
            <a:prstDash val="solid"/>
          </a:ln>
          <a:effectLst/>
        </p:spPr>
        <p:txBody>
          <a:bodyPr rtlCol="0" anchor="ctr"/>
          <a:lstStyle/>
          <a:p>
            <a:pPr algn="ctr"/>
            <a:endParaRPr lang="zh-CN" altLang="en-US"/>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pic>
        <p:nvPicPr>
          <p:cNvPr id="29699" name="Picture 6"/>
          <p:cNvPicPr>
            <a:picLocks noChangeAspect="1"/>
          </p:cNvPicPr>
          <p:nvPr/>
        </p:nvPicPr>
        <p:blipFill>
          <a:blip r:embed="rId3"/>
          <a:stretch>
            <a:fillRect/>
          </a:stretch>
        </p:blipFill>
        <p:spPr>
          <a:xfrm>
            <a:off x="344170" y="2041525"/>
            <a:ext cx="4062730" cy="3379470"/>
          </a:xfrm>
          <a:prstGeom prst="rect">
            <a:avLst/>
          </a:prstGeom>
          <a:noFill/>
          <a:ln w="9525">
            <a:noFill/>
          </a:ln>
        </p:spPr>
      </p:pic>
      <p:pic>
        <p:nvPicPr>
          <p:cNvPr id="29700" name="Picture 12"/>
          <p:cNvPicPr>
            <a:picLocks noChangeAspect="1"/>
          </p:cNvPicPr>
          <p:nvPr/>
        </p:nvPicPr>
        <p:blipFill>
          <a:blip r:embed="rId4"/>
          <a:stretch>
            <a:fillRect/>
          </a:stretch>
        </p:blipFill>
        <p:spPr>
          <a:xfrm>
            <a:off x="4524375" y="2665095"/>
            <a:ext cx="4333240" cy="2755900"/>
          </a:xfrm>
          <a:prstGeom prst="rect">
            <a:avLst/>
          </a:prstGeom>
          <a:noFill/>
          <a:ln w="9525">
            <a:noFill/>
          </a:ln>
        </p:spPr>
      </p:pic>
      <p:grpSp>
        <p:nvGrpSpPr>
          <p:cNvPr id="11" name="组合 10"/>
          <p:cNvGrpSpPr/>
          <p:nvPr/>
        </p:nvGrpSpPr>
        <p:grpSpPr>
          <a:xfrm>
            <a:off x="344170" y="772795"/>
            <a:ext cx="3195320" cy="537210"/>
            <a:chOff x="695" y="1994"/>
            <a:chExt cx="4723" cy="803"/>
          </a:xfrm>
        </p:grpSpPr>
        <p:sp>
          <p:nvSpPr>
            <p:cNvPr id="12"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13" name="组合 12"/>
            <p:cNvGrpSpPr/>
            <p:nvPr/>
          </p:nvGrpSpPr>
          <p:grpSpPr>
            <a:xfrm>
              <a:off x="695" y="1994"/>
              <a:ext cx="4723" cy="705"/>
              <a:chOff x="-818" y="1933"/>
              <a:chExt cx="5579" cy="706"/>
            </a:xfrm>
          </p:grpSpPr>
          <p:sp>
            <p:nvSpPr>
              <p:cNvPr id="14"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15" name="文本框 14"/>
              <p:cNvSpPr txBox="1"/>
              <p:nvPr/>
            </p:nvSpPr>
            <p:spPr>
              <a:xfrm>
                <a:off x="409" y="1950"/>
                <a:ext cx="4169" cy="689"/>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1</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、发展历史</a:t>
                </a:r>
              </a:p>
            </p:txBody>
          </p:sp>
        </p:grpSp>
      </p:grpSp>
    </p:spTree>
  </p:cSld>
  <p:clrMapOvr>
    <a:masterClrMapping/>
  </p:clrMapOvr>
  <p:transition spd="slow" advTm="5769">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7" name="TextBox 9"/>
          <p:cNvSpPr txBox="1"/>
          <p:nvPr/>
        </p:nvSpPr>
        <p:spPr>
          <a:xfrm>
            <a:off x="5836285" y="1531620"/>
            <a:ext cx="3156585" cy="829945"/>
          </a:xfrm>
          <a:prstGeom prst="rect">
            <a:avLst/>
          </a:prstGeom>
          <a:noFill/>
          <a:ln w="9525">
            <a:noFill/>
          </a:ln>
        </p:spPr>
        <p:txBody>
          <a:bodyPr wrap="square">
            <a:spAutoFit/>
          </a:bodyPr>
          <a:lstStyle/>
          <a:p>
            <a:r>
              <a:rPr lang="zh-CN" altLang="en-US" sz="2400" b="1" dirty="0">
                <a:solidFill>
                  <a:schemeClr val="accent1"/>
                </a:solidFill>
                <a:latin typeface="宋体" panose="02010600030101010101" pitchFamily="2" charset="-122"/>
              </a:rPr>
              <a:t>工程机械、冶金机械、塑料机械、农林机械</a:t>
            </a:r>
          </a:p>
        </p:txBody>
      </p:sp>
      <p:sp>
        <p:nvSpPr>
          <p:cNvPr id="32778" name="TextBox 10"/>
          <p:cNvSpPr txBox="1"/>
          <p:nvPr/>
        </p:nvSpPr>
        <p:spPr>
          <a:xfrm>
            <a:off x="5836285" y="2571750"/>
            <a:ext cx="2754630" cy="398780"/>
          </a:xfrm>
          <a:prstGeom prst="rect">
            <a:avLst/>
          </a:prstGeom>
          <a:noFill/>
          <a:ln w="9525">
            <a:noFill/>
          </a:ln>
        </p:spPr>
        <p:txBody>
          <a:bodyPr wrap="square">
            <a:spAutoFit/>
          </a:bodyPr>
          <a:lstStyle/>
          <a:p>
            <a:r>
              <a:rPr lang="zh-CN" altLang="en-US" sz="2000" dirty="0">
                <a:solidFill>
                  <a:schemeClr val="accent6">
                    <a:lumMod val="10000"/>
                  </a:schemeClr>
                </a:solidFill>
                <a:latin typeface="宋体" panose="02010600030101010101" pitchFamily="2" charset="-122"/>
              </a:rPr>
              <a:t>自动化程度越来越高。</a:t>
            </a:r>
          </a:p>
        </p:txBody>
      </p:sp>
      <p:sp>
        <p:nvSpPr>
          <p:cNvPr id="32779" name="TextBox 11"/>
          <p:cNvSpPr txBox="1"/>
          <p:nvPr/>
        </p:nvSpPr>
        <p:spPr>
          <a:xfrm>
            <a:off x="6050718" y="4440327"/>
            <a:ext cx="1450483" cy="460375"/>
          </a:xfrm>
          <a:prstGeom prst="rect">
            <a:avLst/>
          </a:prstGeom>
          <a:noFill/>
          <a:ln w="9525">
            <a:noFill/>
          </a:ln>
        </p:spPr>
        <p:txBody>
          <a:bodyPr>
            <a:spAutoFit/>
          </a:bodyPr>
          <a:lstStyle/>
          <a:p>
            <a:r>
              <a:rPr lang="zh-CN" altLang="en-US" sz="2400" b="1" dirty="0">
                <a:solidFill>
                  <a:schemeClr val="accent1"/>
                </a:solidFill>
                <a:latin typeface="宋体" panose="02010600030101010101" pitchFamily="2" charset="-122"/>
              </a:rPr>
              <a:t>航天航空</a:t>
            </a:r>
          </a:p>
        </p:txBody>
      </p:sp>
      <p:sp>
        <p:nvSpPr>
          <p:cNvPr id="32780" name="TextBox 12"/>
          <p:cNvSpPr txBox="1"/>
          <p:nvPr/>
        </p:nvSpPr>
        <p:spPr>
          <a:xfrm>
            <a:off x="5396865" y="5074285"/>
            <a:ext cx="3857625" cy="398780"/>
          </a:xfrm>
          <a:prstGeom prst="rect">
            <a:avLst/>
          </a:prstGeom>
          <a:noFill/>
          <a:ln w="9525">
            <a:noFill/>
          </a:ln>
        </p:spPr>
        <p:txBody>
          <a:bodyPr wrap="square">
            <a:spAutoFit/>
          </a:bodyPr>
          <a:lstStyle/>
          <a:p>
            <a:r>
              <a:rPr lang="zh-CN" altLang="en-US" sz="2000" dirty="0">
                <a:solidFill>
                  <a:schemeClr val="accent6">
                    <a:lumMod val="10000"/>
                  </a:schemeClr>
                </a:solidFill>
                <a:latin typeface="宋体" panose="02010600030101010101" pitchFamily="2" charset="-122"/>
              </a:rPr>
              <a:t>自动化程度、可靠性要求更高。</a:t>
            </a:r>
          </a:p>
        </p:txBody>
      </p:sp>
      <p:sp>
        <p:nvSpPr>
          <p:cNvPr id="32781" name="TextBox 13"/>
          <p:cNvSpPr txBox="1"/>
          <p:nvPr/>
        </p:nvSpPr>
        <p:spPr>
          <a:xfrm>
            <a:off x="808355" y="4440555"/>
            <a:ext cx="2646045" cy="460375"/>
          </a:xfrm>
          <a:prstGeom prst="rect">
            <a:avLst/>
          </a:prstGeom>
          <a:noFill/>
          <a:ln w="9525">
            <a:noFill/>
          </a:ln>
        </p:spPr>
        <p:txBody>
          <a:bodyPr wrap="square">
            <a:spAutoFit/>
          </a:bodyPr>
          <a:lstStyle/>
          <a:p>
            <a:pPr algn="ctr"/>
            <a:r>
              <a:rPr lang="zh-CN" altLang="en-US" sz="2400" b="1" dirty="0">
                <a:solidFill>
                  <a:schemeClr val="accent1"/>
                </a:solidFill>
                <a:latin typeface="宋体" panose="02010600030101010101" pitchFamily="2" charset="-122"/>
              </a:rPr>
              <a:t>汽车、船舶</a:t>
            </a:r>
          </a:p>
        </p:txBody>
      </p:sp>
      <p:sp>
        <p:nvSpPr>
          <p:cNvPr id="32782" name="TextBox 14"/>
          <p:cNvSpPr txBox="1"/>
          <p:nvPr/>
        </p:nvSpPr>
        <p:spPr>
          <a:xfrm>
            <a:off x="461645" y="5074285"/>
            <a:ext cx="3514090" cy="398780"/>
          </a:xfrm>
          <a:prstGeom prst="rect">
            <a:avLst/>
          </a:prstGeom>
          <a:noFill/>
          <a:ln w="9525">
            <a:noFill/>
          </a:ln>
        </p:spPr>
        <p:txBody>
          <a:bodyPr wrap="square">
            <a:spAutoFit/>
          </a:bodyPr>
          <a:lstStyle/>
          <a:p>
            <a:r>
              <a:rPr lang="zh-CN" altLang="en-US" sz="2000" dirty="0">
                <a:solidFill>
                  <a:schemeClr val="accent6">
                    <a:lumMod val="10000"/>
                  </a:schemeClr>
                </a:solidFill>
                <a:latin typeface="宋体" panose="02010600030101010101" pitchFamily="2" charset="-122"/>
              </a:rPr>
              <a:t>自动化程度、可靠性要求高。</a:t>
            </a:r>
          </a:p>
        </p:txBody>
      </p:sp>
      <p:sp>
        <p:nvSpPr>
          <p:cNvPr id="32783" name="TextBox 15"/>
          <p:cNvSpPr txBox="1"/>
          <p:nvPr/>
        </p:nvSpPr>
        <p:spPr>
          <a:xfrm>
            <a:off x="1340198" y="1531546"/>
            <a:ext cx="1613633" cy="460375"/>
          </a:xfrm>
          <a:prstGeom prst="rect">
            <a:avLst/>
          </a:prstGeom>
          <a:noFill/>
          <a:ln w="9525">
            <a:noFill/>
          </a:ln>
        </p:spPr>
        <p:txBody>
          <a:bodyPr>
            <a:spAutoFit/>
          </a:bodyPr>
          <a:lstStyle/>
          <a:p>
            <a:pPr algn="ctr"/>
            <a:r>
              <a:rPr lang="zh-CN" sz="2400" b="1" dirty="0">
                <a:solidFill>
                  <a:schemeClr val="accent1"/>
                </a:solidFill>
                <a:latin typeface="宋体" panose="02010600030101010101" pitchFamily="2" charset="-122"/>
              </a:rPr>
              <a:t>机床</a:t>
            </a:r>
          </a:p>
        </p:txBody>
      </p:sp>
      <p:sp>
        <p:nvSpPr>
          <p:cNvPr id="32784" name="TextBox 16"/>
          <p:cNvSpPr txBox="1"/>
          <p:nvPr/>
        </p:nvSpPr>
        <p:spPr>
          <a:xfrm>
            <a:off x="136525" y="1991995"/>
            <a:ext cx="3317875" cy="398780"/>
          </a:xfrm>
          <a:prstGeom prst="rect">
            <a:avLst/>
          </a:prstGeom>
          <a:noFill/>
          <a:ln w="9525">
            <a:noFill/>
          </a:ln>
        </p:spPr>
        <p:txBody>
          <a:bodyPr wrap="square">
            <a:spAutoFit/>
          </a:bodyPr>
          <a:lstStyle/>
          <a:p>
            <a:r>
              <a:rPr lang="zh-CN" altLang="en-US" sz="2000" dirty="0">
                <a:solidFill>
                  <a:schemeClr val="accent6">
                    <a:lumMod val="10000"/>
                  </a:schemeClr>
                </a:solidFill>
                <a:latin typeface="宋体" panose="02010600030101010101" pitchFamily="2" charset="-122"/>
              </a:rPr>
              <a:t>自动化程度高，精度要求高。</a:t>
            </a:r>
          </a:p>
        </p:txBody>
      </p:sp>
      <p:grpSp>
        <p:nvGrpSpPr>
          <p:cNvPr id="3" name="组合 2"/>
          <p:cNvGrpSpPr/>
          <p:nvPr/>
        </p:nvGrpSpPr>
        <p:grpSpPr>
          <a:xfrm>
            <a:off x="3293717" y="2171914"/>
            <a:ext cx="2454628" cy="2455580"/>
            <a:chOff x="4685" y="3195"/>
            <a:chExt cx="5153" cy="5155"/>
          </a:xfrm>
        </p:grpSpPr>
        <p:sp>
          <p:nvSpPr>
            <p:cNvPr id="32772" name="Freeform 10"/>
            <p:cNvSpPr/>
            <p:nvPr/>
          </p:nvSpPr>
          <p:spPr>
            <a:xfrm>
              <a:off x="9100" y="3593"/>
              <a:ext cx="423" cy="422"/>
            </a:xfrm>
            <a:custGeom>
              <a:avLst/>
              <a:gdLst/>
              <a:ahLst/>
              <a:cxnLst>
                <a:cxn ang="0">
                  <a:pos x="268556" y="0"/>
                </a:cxn>
                <a:cxn ang="0">
                  <a:pos x="232523" y="134278"/>
                </a:cxn>
                <a:cxn ang="0">
                  <a:pos x="196491" y="268556"/>
                </a:cxn>
                <a:cxn ang="0">
                  <a:pos x="98527" y="170386"/>
                </a:cxn>
                <a:cxn ang="0">
                  <a:pos x="0" y="71653"/>
                </a:cxn>
                <a:cxn ang="0">
                  <a:pos x="134560" y="35544"/>
                </a:cxn>
                <a:cxn ang="0">
                  <a:pos x="268556" y="0"/>
                </a:cxn>
              </a:cxnLst>
              <a:rect l="0" t="0" r="0" b="0"/>
              <a:pathLst>
                <a:path w="477" h="476">
                  <a:moveTo>
                    <a:pt x="477" y="0"/>
                  </a:moveTo>
                  <a:lnTo>
                    <a:pt x="413" y="238"/>
                  </a:lnTo>
                  <a:lnTo>
                    <a:pt x="349" y="476"/>
                  </a:lnTo>
                  <a:lnTo>
                    <a:pt x="175" y="302"/>
                  </a:lnTo>
                  <a:lnTo>
                    <a:pt x="0" y="127"/>
                  </a:lnTo>
                  <a:lnTo>
                    <a:pt x="239" y="63"/>
                  </a:lnTo>
                  <a:lnTo>
                    <a:pt x="477" y="0"/>
                  </a:lnTo>
                  <a:close/>
                </a:path>
              </a:pathLst>
            </a:custGeom>
            <a:solidFill>
              <a:schemeClr val="accent1">
                <a:alpha val="100000"/>
              </a:schemeClr>
            </a:solidFill>
            <a:ln w="9525">
              <a:noFill/>
            </a:ln>
          </p:spPr>
          <p:txBody>
            <a:bodyPr/>
            <a:lstStyle/>
            <a:p>
              <a:endParaRPr lang="zh-CN" altLang="en-US" sz="1350"/>
            </a:p>
          </p:txBody>
        </p:sp>
        <p:sp>
          <p:nvSpPr>
            <p:cNvPr id="32773" name="Freeform 11"/>
            <p:cNvSpPr/>
            <p:nvPr/>
          </p:nvSpPr>
          <p:spPr>
            <a:xfrm>
              <a:off x="4953" y="3593"/>
              <a:ext cx="422" cy="422"/>
            </a:xfrm>
            <a:custGeom>
              <a:avLst/>
              <a:gdLst/>
              <a:ahLst/>
              <a:cxnLst>
                <a:cxn ang="0">
                  <a:pos x="0" y="0"/>
                </a:cxn>
                <a:cxn ang="0">
                  <a:pos x="35544" y="134278"/>
                </a:cxn>
                <a:cxn ang="0">
                  <a:pos x="71653" y="268556"/>
                </a:cxn>
                <a:cxn ang="0">
                  <a:pos x="170386" y="170386"/>
                </a:cxn>
                <a:cxn ang="0">
                  <a:pos x="268556" y="71653"/>
                </a:cxn>
                <a:cxn ang="0">
                  <a:pos x="134278" y="35544"/>
                </a:cxn>
                <a:cxn ang="0">
                  <a:pos x="0" y="0"/>
                </a:cxn>
              </a:cxnLst>
              <a:rect l="0" t="0" r="0" b="0"/>
              <a:pathLst>
                <a:path w="476" h="476">
                  <a:moveTo>
                    <a:pt x="0" y="0"/>
                  </a:moveTo>
                  <a:lnTo>
                    <a:pt x="63" y="238"/>
                  </a:lnTo>
                  <a:lnTo>
                    <a:pt x="127" y="476"/>
                  </a:lnTo>
                  <a:lnTo>
                    <a:pt x="302" y="302"/>
                  </a:lnTo>
                  <a:lnTo>
                    <a:pt x="476" y="127"/>
                  </a:lnTo>
                  <a:lnTo>
                    <a:pt x="238" y="63"/>
                  </a:lnTo>
                  <a:lnTo>
                    <a:pt x="0" y="0"/>
                  </a:lnTo>
                  <a:close/>
                </a:path>
              </a:pathLst>
            </a:custGeom>
            <a:solidFill>
              <a:schemeClr val="accent1">
                <a:alpha val="100000"/>
              </a:schemeClr>
            </a:solidFill>
            <a:ln w="9525">
              <a:noFill/>
            </a:ln>
          </p:spPr>
          <p:txBody>
            <a:bodyPr/>
            <a:lstStyle/>
            <a:p>
              <a:endParaRPr lang="zh-CN" altLang="en-US" sz="1350"/>
            </a:p>
          </p:txBody>
        </p:sp>
        <p:sp>
          <p:nvSpPr>
            <p:cNvPr id="32774" name="Freeform 12"/>
            <p:cNvSpPr/>
            <p:nvPr/>
          </p:nvSpPr>
          <p:spPr>
            <a:xfrm>
              <a:off x="4975" y="7535"/>
              <a:ext cx="423" cy="423"/>
            </a:xfrm>
            <a:custGeom>
              <a:avLst/>
              <a:gdLst/>
              <a:ahLst/>
              <a:cxnLst>
                <a:cxn ang="0">
                  <a:pos x="72065" y="0"/>
                </a:cxn>
                <a:cxn ang="0">
                  <a:pos x="36033" y="133730"/>
                </a:cxn>
                <a:cxn ang="0">
                  <a:pos x="0" y="267460"/>
                </a:cxn>
                <a:cxn ang="0">
                  <a:pos x="133996" y="232061"/>
                </a:cxn>
                <a:cxn ang="0">
                  <a:pos x="268556" y="196100"/>
                </a:cxn>
                <a:cxn ang="0">
                  <a:pos x="170029" y="97769"/>
                </a:cxn>
                <a:cxn ang="0">
                  <a:pos x="72065" y="0"/>
                </a:cxn>
              </a:cxnLst>
              <a:rect l="0" t="0" r="0" b="0"/>
              <a:pathLst>
                <a:path w="477" h="476">
                  <a:moveTo>
                    <a:pt x="128" y="0"/>
                  </a:moveTo>
                  <a:lnTo>
                    <a:pt x="64" y="238"/>
                  </a:lnTo>
                  <a:lnTo>
                    <a:pt x="0" y="476"/>
                  </a:lnTo>
                  <a:lnTo>
                    <a:pt x="238" y="413"/>
                  </a:lnTo>
                  <a:lnTo>
                    <a:pt x="477" y="349"/>
                  </a:lnTo>
                  <a:lnTo>
                    <a:pt x="302" y="174"/>
                  </a:lnTo>
                  <a:lnTo>
                    <a:pt x="128" y="0"/>
                  </a:lnTo>
                  <a:close/>
                </a:path>
              </a:pathLst>
            </a:custGeom>
            <a:solidFill>
              <a:schemeClr val="accent1">
                <a:alpha val="100000"/>
              </a:schemeClr>
            </a:solidFill>
            <a:ln w="9525">
              <a:noFill/>
            </a:ln>
          </p:spPr>
          <p:txBody>
            <a:bodyPr/>
            <a:lstStyle/>
            <a:p>
              <a:endParaRPr lang="zh-CN" altLang="en-US" sz="1350"/>
            </a:p>
          </p:txBody>
        </p:sp>
        <p:sp>
          <p:nvSpPr>
            <p:cNvPr id="32775" name="Freeform 13"/>
            <p:cNvSpPr/>
            <p:nvPr/>
          </p:nvSpPr>
          <p:spPr>
            <a:xfrm>
              <a:off x="9080" y="7535"/>
              <a:ext cx="423" cy="423"/>
            </a:xfrm>
            <a:custGeom>
              <a:avLst/>
              <a:gdLst/>
              <a:ahLst/>
              <a:cxnLst>
                <a:cxn ang="0">
                  <a:pos x="195689" y="0"/>
                </a:cxn>
                <a:cxn ang="0">
                  <a:pos x="231574" y="133730"/>
                </a:cxn>
                <a:cxn ang="0">
                  <a:pos x="267460" y="267460"/>
                </a:cxn>
                <a:cxn ang="0">
                  <a:pos x="133450" y="232061"/>
                </a:cxn>
                <a:cxn ang="0">
                  <a:pos x="0" y="196100"/>
                </a:cxn>
                <a:cxn ang="0">
                  <a:pos x="98125" y="97769"/>
                </a:cxn>
                <a:cxn ang="0">
                  <a:pos x="195689" y="0"/>
                </a:cxn>
              </a:cxnLst>
              <a:rect l="0" t="0" r="0" b="0"/>
              <a:pathLst>
                <a:path w="477" h="476">
                  <a:moveTo>
                    <a:pt x="349" y="0"/>
                  </a:moveTo>
                  <a:lnTo>
                    <a:pt x="413" y="238"/>
                  </a:lnTo>
                  <a:lnTo>
                    <a:pt x="477" y="476"/>
                  </a:lnTo>
                  <a:lnTo>
                    <a:pt x="238" y="413"/>
                  </a:lnTo>
                  <a:lnTo>
                    <a:pt x="0" y="349"/>
                  </a:lnTo>
                  <a:lnTo>
                    <a:pt x="175" y="174"/>
                  </a:lnTo>
                  <a:lnTo>
                    <a:pt x="349" y="0"/>
                  </a:lnTo>
                  <a:close/>
                </a:path>
              </a:pathLst>
            </a:custGeom>
            <a:solidFill>
              <a:schemeClr val="accent1">
                <a:alpha val="100000"/>
              </a:schemeClr>
            </a:solidFill>
            <a:ln w="9525">
              <a:noFill/>
            </a:ln>
          </p:spPr>
          <p:txBody>
            <a:bodyPr/>
            <a:lstStyle/>
            <a:p>
              <a:endParaRPr lang="zh-CN" altLang="en-US" sz="1350"/>
            </a:p>
          </p:txBody>
        </p:sp>
        <p:sp>
          <p:nvSpPr>
            <p:cNvPr id="32776" name="TextBox 8"/>
            <p:cNvSpPr txBox="1"/>
            <p:nvPr/>
          </p:nvSpPr>
          <p:spPr>
            <a:xfrm>
              <a:off x="5740" y="5218"/>
              <a:ext cx="2940" cy="869"/>
            </a:xfrm>
            <a:prstGeom prst="rect">
              <a:avLst/>
            </a:prstGeom>
            <a:noFill/>
            <a:ln w="9525">
              <a:noFill/>
            </a:ln>
          </p:spPr>
          <p:txBody>
            <a:bodyPr>
              <a:spAutoFit/>
            </a:bodyPr>
            <a:lstStyle/>
            <a:p>
              <a:pPr algn="ctr"/>
              <a:r>
                <a:rPr lang="zh-CN" sz="2100" b="1" dirty="0">
                  <a:solidFill>
                    <a:schemeClr val="accent1"/>
                  </a:solidFill>
                  <a:latin typeface="微软雅黑" panose="020B0503020204020204" pitchFamily="2" charset="-122"/>
                  <a:ea typeface="微软雅黑" panose="020B0503020204020204" pitchFamily="2" charset="-122"/>
                </a:rPr>
                <a:t>应用领域</a:t>
              </a:r>
            </a:p>
          </p:txBody>
        </p:sp>
        <p:sp>
          <p:nvSpPr>
            <p:cNvPr id="32785" name="Freeform 6"/>
            <p:cNvSpPr/>
            <p:nvPr/>
          </p:nvSpPr>
          <p:spPr>
            <a:xfrm>
              <a:off x="4685" y="3195"/>
              <a:ext cx="2513" cy="2515"/>
            </a:xfrm>
            <a:custGeom>
              <a:avLst/>
              <a:gdLst/>
              <a:ahLst/>
              <a:cxnLst>
                <a:cxn ang="0">
                  <a:pos x="0" y="1597085"/>
                </a:cxn>
                <a:cxn ang="0">
                  <a:pos x="1595989" y="0"/>
                </a:cxn>
                <a:cxn ang="0">
                  <a:pos x="1595989" y="490545"/>
                </a:cxn>
                <a:cxn ang="0">
                  <a:pos x="490209" y="1597085"/>
                </a:cxn>
                <a:cxn ang="0">
                  <a:pos x="0" y="1597085"/>
                </a:cxn>
              </a:cxnLst>
              <a:rect l="0" t="0" r="0" b="0"/>
              <a:pathLst>
                <a:path w="2839" h="2839">
                  <a:moveTo>
                    <a:pt x="0" y="2839"/>
                  </a:moveTo>
                  <a:cubicBezTo>
                    <a:pt x="37" y="1288"/>
                    <a:pt x="1288" y="37"/>
                    <a:pt x="2839" y="0"/>
                  </a:cubicBezTo>
                  <a:lnTo>
                    <a:pt x="2839" y="872"/>
                  </a:lnTo>
                  <a:cubicBezTo>
                    <a:pt x="1770" y="909"/>
                    <a:pt x="909" y="1770"/>
                    <a:pt x="872" y="2839"/>
                  </a:cubicBezTo>
                  <a:lnTo>
                    <a:pt x="0" y="2839"/>
                  </a:lnTo>
                  <a:close/>
                </a:path>
              </a:pathLst>
            </a:custGeom>
            <a:solidFill>
              <a:schemeClr val="tx2">
                <a:alpha val="100000"/>
              </a:schemeClr>
            </a:solidFill>
            <a:ln w="9525">
              <a:noFill/>
            </a:ln>
          </p:spPr>
          <p:txBody>
            <a:bodyPr/>
            <a:lstStyle/>
            <a:p>
              <a:endParaRPr lang="zh-CN" altLang="en-US" sz="1350"/>
            </a:p>
          </p:txBody>
        </p:sp>
        <p:sp>
          <p:nvSpPr>
            <p:cNvPr id="32786" name="Freeform 7"/>
            <p:cNvSpPr/>
            <p:nvPr/>
          </p:nvSpPr>
          <p:spPr>
            <a:xfrm>
              <a:off x="4685" y="5835"/>
              <a:ext cx="2513" cy="2515"/>
            </a:xfrm>
            <a:custGeom>
              <a:avLst/>
              <a:gdLst/>
              <a:ahLst/>
              <a:cxnLst>
                <a:cxn ang="0">
                  <a:pos x="1595989" y="1597085"/>
                </a:cxn>
                <a:cxn ang="0">
                  <a:pos x="0" y="0"/>
                </a:cxn>
                <a:cxn ang="0">
                  <a:pos x="490209" y="0"/>
                </a:cxn>
                <a:cxn ang="0">
                  <a:pos x="1595989" y="1106540"/>
                </a:cxn>
                <a:cxn ang="0">
                  <a:pos x="1595989" y="1597085"/>
                </a:cxn>
              </a:cxnLst>
              <a:rect l="0" t="0" r="0" b="0"/>
              <a:pathLst>
                <a:path w="2839" h="2839">
                  <a:moveTo>
                    <a:pt x="2839" y="2839"/>
                  </a:moveTo>
                  <a:cubicBezTo>
                    <a:pt x="1288" y="2802"/>
                    <a:pt x="37" y="1551"/>
                    <a:pt x="0" y="0"/>
                  </a:cubicBezTo>
                  <a:lnTo>
                    <a:pt x="872" y="0"/>
                  </a:lnTo>
                  <a:cubicBezTo>
                    <a:pt x="909" y="1069"/>
                    <a:pt x="1770" y="1930"/>
                    <a:pt x="2839" y="1967"/>
                  </a:cubicBezTo>
                  <a:lnTo>
                    <a:pt x="2839" y="2839"/>
                  </a:lnTo>
                  <a:close/>
                </a:path>
              </a:pathLst>
            </a:custGeom>
            <a:solidFill>
              <a:schemeClr val="bg1">
                <a:alpha val="100000"/>
              </a:schemeClr>
            </a:solidFill>
            <a:ln w="9525">
              <a:noFill/>
            </a:ln>
          </p:spPr>
          <p:txBody>
            <a:bodyPr/>
            <a:lstStyle/>
            <a:p>
              <a:endParaRPr lang="zh-CN" altLang="en-US" sz="1350"/>
            </a:p>
          </p:txBody>
        </p:sp>
        <p:sp>
          <p:nvSpPr>
            <p:cNvPr id="32787" name="Freeform 8"/>
            <p:cNvSpPr/>
            <p:nvPr/>
          </p:nvSpPr>
          <p:spPr>
            <a:xfrm>
              <a:off x="7325" y="5835"/>
              <a:ext cx="2513" cy="2515"/>
            </a:xfrm>
            <a:custGeom>
              <a:avLst/>
              <a:gdLst/>
              <a:ahLst/>
              <a:cxnLst>
                <a:cxn ang="0">
                  <a:pos x="1595989" y="0"/>
                </a:cxn>
                <a:cxn ang="0">
                  <a:pos x="0" y="1597085"/>
                </a:cxn>
                <a:cxn ang="0">
                  <a:pos x="0" y="1106540"/>
                </a:cxn>
                <a:cxn ang="0">
                  <a:pos x="1105780" y="0"/>
                </a:cxn>
                <a:cxn ang="0">
                  <a:pos x="1595989" y="0"/>
                </a:cxn>
              </a:cxnLst>
              <a:rect l="0" t="0" r="0" b="0"/>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chemeClr val="tx2">
                <a:alpha val="100000"/>
              </a:schemeClr>
            </a:solidFill>
            <a:ln w="9525">
              <a:noFill/>
            </a:ln>
          </p:spPr>
          <p:txBody>
            <a:bodyPr/>
            <a:lstStyle/>
            <a:p>
              <a:endParaRPr lang="zh-CN" altLang="en-US" sz="1350"/>
            </a:p>
          </p:txBody>
        </p:sp>
        <p:sp>
          <p:nvSpPr>
            <p:cNvPr id="32788" name="Freeform 9"/>
            <p:cNvSpPr/>
            <p:nvPr/>
          </p:nvSpPr>
          <p:spPr>
            <a:xfrm>
              <a:off x="7325" y="3195"/>
              <a:ext cx="2513" cy="2515"/>
            </a:xfrm>
            <a:custGeom>
              <a:avLst/>
              <a:gdLst/>
              <a:ahLst/>
              <a:cxnLst>
                <a:cxn ang="0">
                  <a:pos x="0" y="0"/>
                </a:cxn>
                <a:cxn ang="0">
                  <a:pos x="1595989" y="1597085"/>
                </a:cxn>
                <a:cxn ang="0">
                  <a:pos x="1105780" y="1597085"/>
                </a:cxn>
                <a:cxn ang="0">
                  <a:pos x="0" y="490545"/>
                </a:cxn>
                <a:cxn ang="0">
                  <a:pos x="0" y="0"/>
                </a:cxn>
              </a:cxnLst>
              <a:rect l="0" t="0" r="0" b="0"/>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chemeClr val="bg1">
                <a:alpha val="100000"/>
              </a:schemeClr>
            </a:solidFill>
            <a:ln w="9525">
              <a:noFill/>
            </a:ln>
          </p:spPr>
          <p:txBody>
            <a:bodyPr/>
            <a:lstStyle/>
            <a:p>
              <a:endParaRPr lang="zh-CN" altLang="en-US" sz="1350"/>
            </a:p>
          </p:txBody>
        </p:sp>
      </p:gr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9" name="组合 8"/>
          <p:cNvGrpSpPr/>
          <p:nvPr/>
        </p:nvGrpSpPr>
        <p:grpSpPr>
          <a:xfrm>
            <a:off x="341630" y="711200"/>
            <a:ext cx="3195320" cy="537210"/>
            <a:chOff x="695" y="1994"/>
            <a:chExt cx="4723" cy="803"/>
          </a:xfrm>
        </p:grpSpPr>
        <p:sp>
          <p:nvSpPr>
            <p:cNvPr id="10"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11" name="组合 10"/>
            <p:cNvGrpSpPr/>
            <p:nvPr/>
          </p:nvGrpSpPr>
          <p:grpSpPr>
            <a:xfrm>
              <a:off x="695" y="1994"/>
              <a:ext cx="4723" cy="705"/>
              <a:chOff x="-818" y="1933"/>
              <a:chExt cx="5579" cy="706"/>
            </a:xfrm>
          </p:grpSpPr>
          <p:sp>
            <p:nvSpPr>
              <p:cNvPr id="12"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13" name="文本框 12"/>
              <p:cNvSpPr txBox="1"/>
              <p:nvPr/>
            </p:nvSpPr>
            <p:spPr>
              <a:xfrm>
                <a:off x="409" y="1950"/>
                <a:ext cx="4169" cy="689"/>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2</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、应用领域</a:t>
                </a:r>
              </a:p>
            </p:txBody>
          </p:sp>
        </p:grpSp>
      </p:gr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779"/>
                                        </p:tgtEl>
                                        <p:attrNameLst>
                                          <p:attrName>style.visibility</p:attrName>
                                        </p:attrNameLst>
                                      </p:cBhvr>
                                      <p:to>
                                        <p:strVal val="visible"/>
                                      </p:to>
                                    </p:set>
                                    <p:animEffect transition="in" filter="wipe(left)">
                                      <p:cBhvr>
                                        <p:cTn id="7" dur="500"/>
                                        <p:tgtEl>
                                          <p:spTgt spid="3277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2781"/>
                                        </p:tgtEl>
                                        <p:attrNameLst>
                                          <p:attrName>style.visibility</p:attrName>
                                        </p:attrNameLst>
                                      </p:cBhvr>
                                      <p:to>
                                        <p:strVal val="visible"/>
                                      </p:to>
                                    </p:set>
                                    <p:animEffect transition="in" filter="wipe(right)">
                                      <p:cBhvr>
                                        <p:cTn id="10" dur="500"/>
                                        <p:tgtEl>
                                          <p:spTgt spid="3278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2783"/>
                                        </p:tgtEl>
                                        <p:attrNameLst>
                                          <p:attrName>style.visibility</p:attrName>
                                        </p:attrNameLst>
                                      </p:cBhvr>
                                      <p:to>
                                        <p:strVal val="visible"/>
                                      </p:to>
                                    </p:set>
                                    <p:animEffect transition="in" filter="wipe(right)">
                                      <p:cBhvr>
                                        <p:cTn id="13" dur="500"/>
                                        <p:tgtEl>
                                          <p:spTgt spid="3278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2777"/>
                                        </p:tgtEl>
                                        <p:attrNameLst>
                                          <p:attrName>style.visibility</p:attrName>
                                        </p:attrNameLst>
                                      </p:cBhvr>
                                      <p:to>
                                        <p:strVal val="visible"/>
                                      </p:to>
                                    </p:set>
                                    <p:animEffect transition="in" filter="wipe(left)">
                                      <p:cBhvr>
                                        <p:cTn id="16" dur="500"/>
                                        <p:tgtEl>
                                          <p:spTgt spid="32777"/>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2784"/>
                                        </p:tgtEl>
                                        <p:attrNameLst>
                                          <p:attrName>style.visibility</p:attrName>
                                        </p:attrNameLst>
                                      </p:cBhvr>
                                      <p:to>
                                        <p:strVal val="visible"/>
                                      </p:to>
                                    </p:set>
                                    <p:animEffect transition="in" filter="wipe(up)">
                                      <p:cBhvr>
                                        <p:cTn id="20" dur="500"/>
                                        <p:tgtEl>
                                          <p:spTgt spid="32784"/>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2778"/>
                                        </p:tgtEl>
                                        <p:attrNameLst>
                                          <p:attrName>style.visibility</p:attrName>
                                        </p:attrNameLst>
                                      </p:cBhvr>
                                      <p:to>
                                        <p:strVal val="visible"/>
                                      </p:to>
                                    </p:set>
                                    <p:animEffect transition="in" filter="wipe(up)">
                                      <p:cBhvr>
                                        <p:cTn id="23" dur="500"/>
                                        <p:tgtEl>
                                          <p:spTgt spid="3277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2780"/>
                                        </p:tgtEl>
                                        <p:attrNameLst>
                                          <p:attrName>style.visibility</p:attrName>
                                        </p:attrNameLst>
                                      </p:cBhvr>
                                      <p:to>
                                        <p:strVal val="visible"/>
                                      </p:to>
                                    </p:set>
                                    <p:animEffect transition="in" filter="wipe(up)">
                                      <p:cBhvr>
                                        <p:cTn id="26" dur="500"/>
                                        <p:tgtEl>
                                          <p:spTgt spid="32780"/>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2782"/>
                                        </p:tgtEl>
                                        <p:attrNameLst>
                                          <p:attrName>style.visibility</p:attrName>
                                        </p:attrNameLst>
                                      </p:cBhvr>
                                      <p:to>
                                        <p:strVal val="visible"/>
                                      </p:to>
                                    </p:set>
                                    <p:animEffect transition="in" filter="wipe(up)">
                                      <p:cBhvr>
                                        <p:cTn id="29" dur="500"/>
                                        <p:tgtEl>
                                          <p:spTgt spid="32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7" grpId="0"/>
      <p:bldP spid="32778" grpId="0"/>
      <p:bldP spid="32779" grpId="0"/>
      <p:bldP spid="32780" grpId="0"/>
      <p:bldP spid="32781" grpId="0"/>
      <p:bldP spid="32782" grpId="0"/>
      <p:bldP spid="32783" grpId="0"/>
      <p:bldP spid="3278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373563" y="6564630"/>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3</a:t>
            </a:fld>
            <a:endParaRPr lang="en-US" altLang="zh-CN" sz="1800" dirty="0">
              <a:solidFill>
                <a:srgbClr val="253947"/>
              </a:solidFill>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a:stretch>
            <a:fillRect/>
          </a:stretch>
        </p:blipFill>
        <p:spPr>
          <a:xfrm>
            <a:off x="333058" y="70485"/>
            <a:ext cx="304165" cy="304165"/>
          </a:xfrm>
          <a:prstGeom prst="rect">
            <a:avLst/>
          </a:prstGeom>
        </p:spPr>
      </p:pic>
      <p:sp>
        <p:nvSpPr>
          <p:cNvPr id="3" name="矩形 2"/>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264285" y="695325"/>
            <a:ext cx="6804025" cy="836295"/>
            <a:chOff x="1991" y="1043"/>
            <a:chExt cx="10648" cy="1152"/>
          </a:xfrm>
        </p:grpSpPr>
        <p:sp>
          <p:nvSpPr>
            <p:cNvPr id="7" name="Freeform 6"/>
            <p:cNvSpPr/>
            <p:nvPr/>
          </p:nvSpPr>
          <p:spPr>
            <a:xfrm>
              <a:off x="1991" y="1044"/>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9" name="Freeform 7"/>
            <p:cNvSpPr/>
            <p:nvPr/>
          </p:nvSpPr>
          <p:spPr>
            <a:xfrm>
              <a:off x="2021" y="1106"/>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0" name="文本框 9"/>
            <p:cNvSpPr txBox="1"/>
            <p:nvPr/>
          </p:nvSpPr>
          <p:spPr>
            <a:xfrm>
              <a:off x="3329" y="1043"/>
              <a:ext cx="8241" cy="889"/>
            </a:xfrm>
            <a:prstGeom prst="rect">
              <a:avLst/>
            </a:prstGeom>
            <a:noFill/>
          </p:spPr>
          <p:txBody>
            <a:bodyPr wrap="square" rtlCol="0" anchor="t">
              <a:spAutoFit/>
            </a:bodyPr>
            <a:lstStyle/>
            <a:p>
              <a:pPr algn="l"/>
              <a:r>
                <a:rPr lang="zh-CN" altLang="en-US" sz="3600" b="1" dirty="0">
                  <a:solidFill>
                    <a:srgbClr val="111E2C"/>
                  </a:solidFill>
                  <a:latin typeface="Hiragino Sans GB W6" panose="020B0300000000000000" charset="-122"/>
                  <a:ea typeface="Hiragino Sans GB W6" panose="020B0300000000000000" charset="-122"/>
                  <a:sym typeface="+mn-ea"/>
                </a:rPr>
                <a:t>液压与气压传动教学大纲</a:t>
              </a:r>
            </a:p>
          </p:txBody>
        </p:sp>
      </p:grpSp>
      <p:sp>
        <p:nvSpPr>
          <p:cNvPr id="13" name="圆角矩形 3"/>
          <p:cNvSpPr/>
          <p:nvPr/>
        </p:nvSpPr>
        <p:spPr>
          <a:xfrm>
            <a:off x="609600" y="1607820"/>
            <a:ext cx="8070850" cy="4333240"/>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14" name="Rectangle 3"/>
          <p:cNvSpPr>
            <a:spLocks noGrp="1"/>
          </p:cNvSpPr>
          <p:nvPr/>
        </p:nvSpPr>
        <p:spPr>
          <a:xfrm>
            <a:off x="709295" y="1815465"/>
            <a:ext cx="8042910" cy="414274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110000"/>
              </a:lnSpc>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课程性质：</a:t>
            </a:r>
            <a:r>
              <a:rPr sz="2400" b="1" dirty="0">
                <a:solidFill>
                  <a:schemeClr val="tx1"/>
                </a:solidFill>
                <a:latin typeface="宋体" panose="02010600030101010101" pitchFamily="2" charset="-122"/>
                <a:ea typeface="宋体" panose="02010600030101010101" pitchFamily="2" charset="-122"/>
                <a:cs typeface="宋体" panose="02010600030101010101" pitchFamily="2" charset="-122"/>
              </a:rPr>
              <a:t>该课程是机械类必修的专业基础课。</a:t>
            </a:r>
            <a:endParaRPr sz="2400" b="1" dirty="0">
              <a:solidFill>
                <a:schemeClr val="accent2">
                  <a:lumMod val="75000"/>
                </a:schemeClr>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10000"/>
              </a:lnSpc>
              <a:buFont typeface="Wingdings" panose="05000000000000000000" pitchFamily="2" charset="2"/>
              <a:buNone/>
            </a:pPr>
            <a:endParaRPr sz="2400" b="1" dirty="0">
              <a:solidFill>
                <a:schemeClr val="accent2">
                  <a:lumMod val="75000"/>
                </a:schemeClr>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10000"/>
              </a:lnSpc>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课程要求与教学目标：</a:t>
            </a:r>
            <a:endParaRPr sz="2400" b="1" dirty="0">
              <a:solidFill>
                <a:schemeClr val="accent2">
                  <a:lumMod val="75000"/>
                </a:schemeClr>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10000"/>
              </a:lnSpc>
              <a:buFont typeface="Wingdings" panose="05000000000000000000" pitchFamily="2" charset="2"/>
              <a:buNone/>
            </a:pPr>
            <a:r>
              <a:rPr sz="2400" b="1" dirty="0">
                <a:latin typeface="宋体" panose="02010600030101010101" pitchFamily="2" charset="-122"/>
                <a:ea typeface="宋体" panose="02010600030101010101" pitchFamily="2" charset="-122"/>
                <a:cs typeface="宋体" panose="02010600030101010101" pitchFamily="2" charset="-122"/>
              </a:rPr>
              <a:t>1. 掌握各种液压与气动</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元件的结构原理和特点。</a:t>
            </a:r>
          </a:p>
          <a:p>
            <a:pPr algn="l" eaLnBrk="1" hangingPunct="1">
              <a:lnSpc>
                <a:spcPct val="110000"/>
              </a:lnSpc>
              <a:buClrTx/>
              <a:buSzTx/>
              <a:buFont typeface="Wingdings" panose="05000000000000000000" pitchFamily="2" charset="2"/>
              <a:buNone/>
            </a:pPr>
            <a:r>
              <a:rPr sz="2400" b="1" dirty="0">
                <a:latin typeface="宋体" panose="02010600030101010101" pitchFamily="2" charset="-122"/>
                <a:ea typeface="宋体" panose="02010600030101010101" pitchFamily="2" charset="-122"/>
                <a:cs typeface="宋体" panose="02010600030101010101" pitchFamily="2" charset="-122"/>
              </a:rPr>
              <a:t>2. 掌握各种液压与气动</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基本回路的功用和组成。</a:t>
            </a:r>
          </a:p>
          <a:p>
            <a:pPr algn="l" eaLnBrk="1" hangingPunct="1">
              <a:lnSpc>
                <a:spcPct val="110000"/>
              </a:lnSpc>
              <a:buClrTx/>
              <a:buSzTx/>
              <a:buFont typeface="Wingdings" panose="05000000000000000000" pitchFamily="2" charset="2"/>
              <a:buNone/>
            </a:pPr>
            <a:r>
              <a:rPr sz="2400" b="1" dirty="0">
                <a:latin typeface="宋体" panose="02010600030101010101" pitchFamily="2" charset="-122"/>
                <a:ea typeface="宋体" panose="02010600030101010101" pitchFamily="2" charset="-122"/>
                <a:cs typeface="宋体" panose="02010600030101010101" pitchFamily="2" charset="-122"/>
              </a:rPr>
              <a:t>3. 掌握分析典型液压与</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气动系统的工作原理的方法。</a:t>
            </a:r>
          </a:p>
          <a:p>
            <a:pPr algn="l" eaLnBrk="1" hangingPunct="1">
              <a:lnSpc>
                <a:spcPct val="110000"/>
              </a:lnSpc>
              <a:buClrTx/>
              <a:buSzTx/>
              <a:buFont typeface="Wingdings" panose="05000000000000000000" pitchFamily="2" charset="2"/>
              <a:buNone/>
            </a:pP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10000"/>
              </a:lnSpc>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学时安排：</a:t>
            </a:r>
            <a:r>
              <a:rPr sz="2400" b="1" dirty="0">
                <a:latin typeface="宋体" panose="02010600030101010101" pitchFamily="2" charset="-122"/>
                <a:ea typeface="宋体" panose="02010600030101010101" pitchFamily="2" charset="-122"/>
                <a:cs typeface="宋体" panose="02010600030101010101" pitchFamily="2" charset="-122"/>
              </a:rPr>
              <a:t>总学时40学时，课堂讲授36学时， 实验4学时</a:t>
            </a:r>
          </a:p>
        </p:txBody>
      </p:sp>
      <p:pic>
        <p:nvPicPr>
          <p:cNvPr id="19" name="图片 18" descr="页脚"/>
          <p:cNvPicPr>
            <a:picLocks noChangeAspect="1"/>
          </p:cNvPicPr>
          <p:nvPr/>
        </p:nvPicPr>
        <p:blipFill>
          <a:blip r:embed="rId4"/>
          <a:srcRect l="7567" r="2701"/>
          <a:stretch>
            <a:fillRect/>
          </a:stretch>
        </p:blipFill>
        <p:spPr>
          <a:xfrm>
            <a:off x="-12382" y="6089015"/>
            <a:ext cx="9171940" cy="9766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3"/>
          <p:cNvSpPr/>
          <p:nvPr/>
        </p:nvSpPr>
        <p:spPr>
          <a:xfrm>
            <a:off x="654050" y="5427980"/>
            <a:ext cx="8018145" cy="1099185"/>
          </a:xfrm>
          <a:prstGeom prst="roundRect">
            <a:avLst>
              <a:gd name="adj" fmla="val 4486"/>
            </a:avLst>
          </a:prstGeom>
          <a:solidFill>
            <a:srgbClr val="B9CDE5">
              <a:alpha val="27000"/>
            </a:srgb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 name="矩形 9"/>
          <p:cNvSpPr/>
          <p:nvPr/>
        </p:nvSpPr>
        <p:spPr>
          <a:xfrm>
            <a:off x="845185" y="5427980"/>
            <a:ext cx="7636510" cy="1014730"/>
          </a:xfrm>
          <a:prstGeom prst="rect">
            <a:avLst/>
          </a:prstGeom>
        </p:spPr>
        <p:txBody>
          <a:bodyPr wrap="square">
            <a:spAutoFit/>
          </a:bodyPr>
          <a:lstStyle/>
          <a:p>
            <a:pPr marL="365760" marR="0" lvl="0" indent="-230505" algn="l" defTabSz="914400" rtl="0" fontAlgn="auto">
              <a:lnSpc>
                <a:spcPct val="150000"/>
              </a:lnSpc>
              <a:spcBef>
                <a:spcPts val="300"/>
              </a:spcBef>
              <a:spcAft>
                <a:spcPts val="0"/>
              </a:spcAft>
              <a:buClr>
                <a:schemeClr val="accent1"/>
              </a:buClr>
              <a:buSzPct val="100000"/>
              <a:buFont typeface="Wingdings" panose="05000000000000000000" pitchFamily="2" charset="2"/>
              <a:buChar char="Ø"/>
              <a:defRPr/>
            </a:pPr>
            <a:r>
              <a:rPr kumimoji="1" lang="zh-CN" altLang="en-US" sz="2000" b="1" i="0" u="none" strike="noStrike" kern="1200" cap="none" spc="0" normalizeH="0" baseline="0" noProof="0" dirty="0">
                <a:ln>
                  <a:noFill/>
                </a:ln>
                <a:solidFill>
                  <a:schemeClr val="accent6">
                    <a:lumMod val="10000"/>
                  </a:schemeClr>
                </a:solidFill>
                <a:effectLst/>
                <a:uLnTx/>
                <a:uFillTx/>
                <a:latin typeface="+mn-ea"/>
                <a:ea typeface="宋体" panose="02010600030101010101" pitchFamily="2" charset="-122"/>
                <a:cs typeface="+mn-cs"/>
                <a:sym typeface="+mn-ea"/>
              </a:rPr>
              <a:t>这些应用领域都是国民经济的重要行业，足以说明液压与气压传动是自动化技术不可缺少的手段。</a:t>
            </a:r>
          </a:p>
        </p:txBody>
      </p:sp>
      <p:sp>
        <p:nvSpPr>
          <p:cNvPr id="6" name="矩形 5"/>
          <p:cNvSpPr/>
          <p:nvPr/>
        </p:nvSpPr>
        <p:spPr>
          <a:xfrm>
            <a:off x="654050" y="127635"/>
            <a:ext cx="8143875" cy="5146675"/>
          </a:xfrm>
          <a:prstGeom prst="rect">
            <a:avLst/>
          </a:prstGeom>
          <a:solidFill>
            <a:srgbClr val="4F81BD">
              <a:lumMod val="40000"/>
              <a:lumOff val="60000"/>
              <a:alpha val="50000"/>
            </a:srgbClr>
          </a:solidFill>
          <a:ln w="25400" cap="flat" cmpd="sng" algn="ctr">
            <a:noFill/>
            <a:prstDash val="solid"/>
          </a:ln>
          <a:effectLst/>
        </p:spPr>
        <p:txBody>
          <a:bodyPr rtlCol="0" anchor="ctr"/>
          <a:lstStyle/>
          <a:p>
            <a:pPr algn="ctr"/>
            <a:endParaRPr lang="zh-CN" altLang="en-US"/>
          </a:p>
        </p:txBody>
      </p:sp>
      <p:pic>
        <p:nvPicPr>
          <p:cNvPr id="31747" name="图片 6" descr="6"/>
          <p:cNvPicPr>
            <a:picLocks noChangeAspect="1"/>
          </p:cNvPicPr>
          <p:nvPr/>
        </p:nvPicPr>
        <p:blipFill>
          <a:blip r:embed="rId2"/>
          <a:stretch>
            <a:fillRect/>
          </a:stretch>
        </p:blipFill>
        <p:spPr>
          <a:xfrm>
            <a:off x="1482090" y="247650"/>
            <a:ext cx="6362065" cy="490664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333375" y="1496695"/>
            <a:ext cx="8396605" cy="485521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332740" y="680720"/>
            <a:ext cx="4402455" cy="740410"/>
            <a:chOff x="695" y="1994"/>
            <a:chExt cx="4723"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695" y="1994"/>
              <a:ext cx="4723" cy="662"/>
              <a:chOff x="-818" y="1933"/>
              <a:chExt cx="5579" cy="663"/>
            </a:xfrm>
          </p:grpSpPr>
          <p:sp>
            <p:nvSpPr>
              <p:cNvPr id="31"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178" y="2015"/>
                <a:ext cx="4939" cy="500"/>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、液压传动技术的发展</a:t>
                </a:r>
              </a:p>
            </p:txBody>
          </p:sp>
        </p:grpSp>
      </p:grpSp>
      <p:sp>
        <p:nvSpPr>
          <p:cNvPr id="45" name="Rectangle 3"/>
          <p:cNvSpPr>
            <a:spLocks noGrp="1"/>
          </p:cNvSpPr>
          <p:nvPr/>
        </p:nvSpPr>
        <p:spPr>
          <a:xfrm>
            <a:off x="538480" y="1637030"/>
            <a:ext cx="8192135" cy="44754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① </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1910年及1922年，</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海勒•肖（Hele Shaw）及汉斯•托马研制出用油作工作介质的径向柱塞泵；</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② </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1926年，</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第一套由泵、控制阀和执行元件组成的集成式液压系统在美国诞生；</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③ </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1936年，</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哈里•威克斯（Harry Vickers）发明了先导式溢流阀</a:t>
            </a:r>
          </a:p>
          <a:p>
            <a:pPr>
              <a:lnSpc>
                <a:spcPct val="150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特别是</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20世纪30年代</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丁睛橡胶等新型密封材料的应用，使得液压传动逐步取代水压传动，并得到迅速的发展。</a:t>
            </a:r>
          </a:p>
        </p:txBody>
      </p:sp>
    </p:spTree>
  </p:cSld>
  <p:clrMapOvr>
    <a:masterClrMapping/>
  </p:clrMapOvr>
  <p:transition spd="slow" advTm="5769">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333375" y="1778635"/>
            <a:ext cx="8396605" cy="433387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347345" y="770890"/>
            <a:ext cx="4402455" cy="740410"/>
            <a:chOff x="695" y="1994"/>
            <a:chExt cx="4723"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695" y="1994"/>
              <a:ext cx="4723" cy="662"/>
              <a:chOff x="-818" y="1933"/>
              <a:chExt cx="5579" cy="663"/>
            </a:xfrm>
          </p:grpSpPr>
          <p:sp>
            <p:nvSpPr>
              <p:cNvPr id="31"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178" y="2015"/>
                <a:ext cx="4939" cy="500"/>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、液压传动技术的发展</a:t>
                </a:r>
              </a:p>
            </p:txBody>
          </p:sp>
        </p:grpSp>
      </p:grpSp>
      <p:sp>
        <p:nvSpPr>
          <p:cNvPr id="45" name="Rectangle 3"/>
          <p:cNvSpPr>
            <a:spLocks noGrp="1"/>
          </p:cNvSpPr>
          <p:nvPr/>
        </p:nvSpPr>
        <p:spPr>
          <a:xfrm>
            <a:off x="537845" y="2116455"/>
            <a:ext cx="8192135" cy="388302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④ </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二战期间，</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战争的需要，大大促进了液压技术的发展。</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⑤ </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战后，</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液压技术迅速转向民用。各种标准的不断制定和   完善，液压元件逐渐标准化、系列化和通用化。</a:t>
            </a:r>
          </a:p>
          <a:p>
            <a:pPr marL="0" indent="0">
              <a:lnSpc>
                <a:spcPct val="150000"/>
              </a:lnSpc>
              <a:spcBef>
                <a:spcPts val="0"/>
              </a:spcBef>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⑥ 液压技术在</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20世纪中叶</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得以蓬勃发展。</a:t>
            </a:r>
          </a:p>
          <a:p>
            <a:pPr algn="l">
              <a:lnSpc>
                <a:spcPct val="150000"/>
              </a:lnSpc>
              <a:spcBef>
                <a:spcPts val="0"/>
              </a:spcBef>
              <a:buClrTx/>
              <a:buSzTx/>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20世纪60年代，</a:t>
            </a:r>
            <a:r>
              <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计算机技术、微电子技术的发展将液压技术推上新的台阶。</a:t>
            </a:r>
          </a:p>
        </p:txBody>
      </p:sp>
    </p:spTree>
  </p:cSld>
  <p:clrMapOvr>
    <a:masterClrMapping/>
  </p:clrMapOvr>
  <p:transition spd="slow" advTm="5769">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333375" y="1277620"/>
            <a:ext cx="8580755" cy="306451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333375" y="589280"/>
            <a:ext cx="3533140" cy="574675"/>
            <a:chOff x="695" y="1994"/>
            <a:chExt cx="4723"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695" y="1994"/>
              <a:ext cx="4723" cy="723"/>
              <a:chOff x="-818" y="1933"/>
              <a:chExt cx="5579" cy="724"/>
            </a:xfrm>
          </p:grpSpPr>
          <p:sp>
            <p:nvSpPr>
              <p:cNvPr id="31"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405" y="2013"/>
                <a:ext cx="3134" cy="644"/>
              </a:xfrm>
              <a:prstGeom prst="rect">
                <a:avLst/>
              </a:prstGeom>
              <a:noFill/>
            </p:spPr>
            <p:txBody>
              <a:bodyPr wrap="square" rtlCol="0" anchor="t">
                <a:spAutoFit/>
              </a:bodyPr>
              <a:lstStyle/>
              <a:p>
                <a:pPr algn="l"/>
                <a:r>
                  <a:rPr 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4</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、发展趋势</a:t>
                </a:r>
              </a:p>
            </p:txBody>
          </p:sp>
        </p:grpSp>
      </p:grpSp>
      <p:sp>
        <p:nvSpPr>
          <p:cNvPr id="45" name="Rectangle 3"/>
          <p:cNvSpPr>
            <a:spLocks noGrp="1"/>
          </p:cNvSpPr>
          <p:nvPr/>
        </p:nvSpPr>
        <p:spPr>
          <a:xfrm>
            <a:off x="378460" y="1277620"/>
            <a:ext cx="8352790" cy="30435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eaLnBrk="1" hangingPunct="1">
              <a:lnSpc>
                <a:spcPct val="15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①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元件制造</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向小型化、系统集成化、机电液（气）一体化方向发展。</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②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元件与系统的开发手段</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普遍采用</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CAD/CAT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技术。开发速度大大提高。</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③ </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系统控制</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向计算机实时控制方向发展。</a:t>
            </a:r>
          </a:p>
        </p:txBody>
      </p:sp>
      <p:pic>
        <p:nvPicPr>
          <p:cNvPr id="34819" name="Picture 6" descr="C:\Users\1\Desktop\b8d9638fe4c3c08c7279c82caa99ed04.jpg"/>
          <p:cNvPicPr>
            <a:picLocks noChangeAspect="1"/>
          </p:cNvPicPr>
          <p:nvPr/>
        </p:nvPicPr>
        <p:blipFill>
          <a:blip r:embed="rId3"/>
          <a:stretch>
            <a:fillRect/>
          </a:stretch>
        </p:blipFill>
        <p:spPr>
          <a:xfrm>
            <a:off x="333375" y="4544695"/>
            <a:ext cx="2719070" cy="1833245"/>
          </a:xfrm>
          <a:prstGeom prst="rect">
            <a:avLst/>
          </a:prstGeom>
          <a:noFill/>
          <a:ln w="9525">
            <a:noFill/>
          </a:ln>
        </p:spPr>
      </p:pic>
      <p:pic>
        <p:nvPicPr>
          <p:cNvPr id="34820" name="Picture 5" descr="C:\Users\1\Desktop\timg.jpg"/>
          <p:cNvPicPr>
            <a:picLocks noChangeAspect="1"/>
          </p:cNvPicPr>
          <p:nvPr/>
        </p:nvPicPr>
        <p:blipFill>
          <a:blip r:embed="rId4"/>
          <a:srcRect l="2274" t="12856" r="51522" b="11362"/>
          <a:stretch>
            <a:fillRect/>
          </a:stretch>
        </p:blipFill>
        <p:spPr>
          <a:xfrm>
            <a:off x="3270885" y="4544695"/>
            <a:ext cx="2781935" cy="1754505"/>
          </a:xfrm>
          <a:prstGeom prst="rect">
            <a:avLst/>
          </a:prstGeom>
          <a:noFill/>
          <a:ln w="9525">
            <a:noFill/>
          </a:ln>
        </p:spPr>
      </p:pic>
      <p:pic>
        <p:nvPicPr>
          <p:cNvPr id="2" name="Picture 5" descr="C:\Users\1\Desktop\timg.jpg"/>
          <p:cNvPicPr>
            <a:picLocks noChangeAspect="1"/>
          </p:cNvPicPr>
          <p:nvPr/>
        </p:nvPicPr>
        <p:blipFill>
          <a:blip r:embed="rId4"/>
          <a:srcRect l="52485" t="12987" r="2534" b="12242"/>
          <a:stretch>
            <a:fillRect/>
          </a:stretch>
        </p:blipFill>
        <p:spPr>
          <a:xfrm>
            <a:off x="6169025" y="4544695"/>
            <a:ext cx="2745105" cy="1753870"/>
          </a:xfrm>
          <a:prstGeom prst="rect">
            <a:avLst/>
          </a:prstGeom>
          <a:noFill/>
          <a:ln w="9525">
            <a:noFill/>
          </a:ln>
        </p:spPr>
      </p:pic>
    </p:spTree>
  </p:cSld>
  <p:clrMapOvr>
    <a:masterClrMapping/>
  </p:clrMapOvr>
  <p:transition spd="slow" advTm="5769">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9" name="椭圆 8"/>
          <p:cNvSpPr/>
          <p:nvPr/>
        </p:nvSpPr>
        <p:spPr>
          <a:xfrm>
            <a:off x="7033578"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156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113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40068"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587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a:srcRect l="20678" t="12068" r="20014" b="12500"/>
          <a:stretch>
            <a:fillRect/>
          </a:stretch>
        </p:blipFill>
        <p:spPr>
          <a:xfrm>
            <a:off x="4998403" y="4556760"/>
            <a:ext cx="1350010" cy="1074420"/>
          </a:xfrm>
          <a:prstGeom prst="rect">
            <a:avLst/>
          </a:prstGeom>
        </p:spPr>
      </p:pic>
      <p:sp>
        <p:nvSpPr>
          <p:cNvPr id="10" name="椭圆 9"/>
          <p:cNvSpPr/>
          <p:nvPr/>
        </p:nvSpPr>
        <p:spPr>
          <a:xfrm>
            <a:off x="290544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4378"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7888"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a:srcRect l="19601" t="12186" r="19824" b="12688"/>
          <a:stretch>
            <a:fillRect/>
          </a:stretch>
        </p:blipFill>
        <p:spPr>
          <a:xfrm>
            <a:off x="2711133" y="4554220"/>
            <a:ext cx="1386205" cy="1075055"/>
          </a:xfrm>
          <a:prstGeom prst="rect">
            <a:avLst/>
          </a:prstGeom>
        </p:spPr>
      </p:pic>
      <p:pic>
        <p:nvPicPr>
          <p:cNvPr id="20" name="图片 19" descr="04"/>
          <p:cNvPicPr>
            <a:picLocks noChangeAspect="1"/>
          </p:cNvPicPr>
          <p:nvPr/>
        </p:nvPicPr>
        <p:blipFill>
          <a:blip r:embed="rId5"/>
          <a:srcRect l="25192" t="21736" r="24857" b="21408"/>
          <a:stretch>
            <a:fillRect/>
          </a:stretch>
        </p:blipFill>
        <p:spPr>
          <a:xfrm>
            <a:off x="7105333" y="4606290"/>
            <a:ext cx="1440180" cy="1024890"/>
          </a:xfrm>
          <a:prstGeom prst="rect">
            <a:avLst/>
          </a:prstGeom>
        </p:spPr>
      </p:pic>
      <p:pic>
        <p:nvPicPr>
          <p:cNvPr id="14" name="图片 13" descr="01"/>
          <p:cNvPicPr>
            <a:picLocks noChangeAspect="1"/>
          </p:cNvPicPr>
          <p:nvPr/>
        </p:nvPicPr>
        <p:blipFill>
          <a:blip r:embed="rId6"/>
          <a:srcRect l="19934" t="10625" r="21295" b="13087"/>
          <a:stretch>
            <a:fillRect/>
          </a:stretch>
        </p:blipFill>
        <p:spPr>
          <a:xfrm rot="1200000">
            <a:off x="621983" y="4524375"/>
            <a:ext cx="1419860" cy="1152525"/>
          </a:xfrm>
          <a:prstGeom prst="rect">
            <a:avLst/>
          </a:prstGeom>
        </p:spPr>
      </p:pic>
      <p:pic>
        <p:nvPicPr>
          <p:cNvPr id="29" name="图片 28" descr="校徽02"/>
          <p:cNvPicPr>
            <a:picLocks noChangeAspect="1"/>
          </p:cNvPicPr>
          <p:nvPr/>
        </p:nvPicPr>
        <p:blipFill>
          <a:blip r:embed="rId7"/>
          <a:stretch>
            <a:fillRect/>
          </a:stretch>
        </p:blipFill>
        <p:spPr>
          <a:xfrm>
            <a:off x="333058" y="70485"/>
            <a:ext cx="304165" cy="304165"/>
          </a:xfrm>
          <a:prstGeom prst="rect">
            <a:avLst/>
          </a:prstGeom>
        </p:spPr>
      </p:pic>
      <p:sp>
        <p:nvSpPr>
          <p:cNvPr id="30" name="文本框 29"/>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5" name="文本框 34"/>
          <p:cNvSpPr txBox="1"/>
          <p:nvPr/>
        </p:nvSpPr>
        <p:spPr>
          <a:xfrm>
            <a:off x="1609725" y="3198495"/>
            <a:ext cx="5928995" cy="460375"/>
          </a:xfrm>
          <a:prstGeom prst="rect">
            <a:avLst/>
          </a:prstGeom>
          <a:noFill/>
        </p:spPr>
        <p:txBody>
          <a:bodyPr wrap="square" rtlCol="0" anchor="t">
            <a:spAutoFit/>
          </a:bodyPr>
          <a:lstStyle/>
          <a:p>
            <a:pPr algn="ctr"/>
            <a:r>
              <a:rPr sz="2400">
                <a:solidFill>
                  <a:schemeClr val="tx1">
                    <a:lumMod val="50000"/>
                    <a:lumOff val="50000"/>
                  </a:schemeClr>
                </a:solidFill>
                <a:latin typeface="+mn-lt"/>
                <a:cs typeface="+mn-lt"/>
              </a:rPr>
              <a:t>The </a:t>
            </a:r>
            <a:r>
              <a:rPr lang="en-US" sz="2400">
                <a:solidFill>
                  <a:schemeClr val="tx1">
                    <a:lumMod val="50000"/>
                    <a:lumOff val="50000"/>
                  </a:schemeClr>
                </a:solidFill>
                <a:latin typeface="+mn-lt"/>
                <a:cs typeface="+mn-lt"/>
              </a:rPr>
              <a:t>H</a:t>
            </a:r>
            <a:r>
              <a:rPr sz="2400">
                <a:solidFill>
                  <a:schemeClr val="tx1">
                    <a:lumMod val="50000"/>
                    <a:lumOff val="50000"/>
                  </a:schemeClr>
                </a:solidFill>
                <a:latin typeface="+mn-lt"/>
                <a:cs typeface="+mn-lt"/>
              </a:rPr>
              <a:t>ydraulic </a:t>
            </a:r>
            <a:r>
              <a:rPr lang="en-US" sz="2400">
                <a:solidFill>
                  <a:schemeClr val="tx1">
                    <a:lumMod val="50000"/>
                    <a:lumOff val="50000"/>
                  </a:schemeClr>
                </a:solidFill>
                <a:latin typeface="+mn-lt"/>
                <a:cs typeface="+mn-lt"/>
              </a:rPr>
              <a:t>O</a:t>
            </a:r>
            <a:r>
              <a:rPr sz="2400">
                <a:solidFill>
                  <a:schemeClr val="tx1">
                    <a:lumMod val="50000"/>
                    <a:lumOff val="50000"/>
                  </a:schemeClr>
                </a:solidFill>
                <a:latin typeface="+mn-lt"/>
                <a:cs typeface="+mn-lt"/>
              </a:rPr>
              <a:t>il</a:t>
            </a:r>
          </a:p>
        </p:txBody>
      </p:sp>
      <p:sp>
        <p:nvSpPr>
          <p:cNvPr id="4" name="内容占位符 1"/>
          <p:cNvSpPr>
            <a:spLocks noGrp="1"/>
          </p:cNvSpPr>
          <p:nvPr/>
        </p:nvSpPr>
        <p:spPr>
          <a:xfrm>
            <a:off x="958850" y="1863725"/>
            <a:ext cx="7226935" cy="1355725"/>
          </a:xfrm>
          <a:prstGeom prst="rect">
            <a:avLst/>
          </a:prstGeom>
          <a:noFill/>
          <a:ln w="9525">
            <a:noFill/>
          </a:ln>
        </p:spPr>
        <p:txBody>
          <a:bodyPr vert="horz" wrap="square" lIns="91440" tIns="45720" rIns="91440" bIns="45720" numCol="1" rtlCol="0" anchor="t" anchorCtr="0" compatLnSpc="1"/>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6600" b="1" i="0" u="none" strike="noStrike" kern="1200" cap="none" spc="0" normalizeH="0" baseline="0" noProof="0" dirty="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五、液压油液</a:t>
            </a:r>
          </a:p>
        </p:txBody>
      </p:sp>
      <p:pic>
        <p:nvPicPr>
          <p:cNvPr id="2" name="图片 1" descr="页脚"/>
          <p:cNvPicPr>
            <a:picLocks noChangeAspect="1"/>
          </p:cNvPicPr>
          <p:nvPr/>
        </p:nvPicPr>
        <p:blipFill>
          <a:blip r:embed="rId8"/>
          <a:srcRect l="7567" r="2701"/>
          <a:stretch>
            <a:fillRect/>
          </a:stretch>
        </p:blipFill>
        <p:spPr>
          <a:xfrm>
            <a:off x="-12382" y="6089015"/>
            <a:ext cx="9171940" cy="976630"/>
          </a:xfrm>
          <a:prstGeom prst="rect">
            <a:avLst/>
          </a:prstGeom>
        </p:spPr>
      </p:pic>
      <p:sp>
        <p:nvSpPr>
          <p:cNvPr id="3" name="灯片编号占位符 3"/>
          <p:cNvSpPr txBox="1">
            <a:spLocks noGrp="1"/>
          </p:cNvSpPr>
          <p:nvPr/>
        </p:nvSpPr>
        <p:spPr>
          <a:xfrm>
            <a:off x="4257040" y="6578600"/>
            <a:ext cx="624523" cy="35115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34</a:t>
            </a:fld>
            <a:endParaRPr lang="en-US" altLang="zh-CN" sz="1800" dirty="0">
              <a:solidFill>
                <a:srgbClr val="253947"/>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3"/>
          <p:cNvSpPr/>
          <p:nvPr/>
        </p:nvSpPr>
        <p:spPr>
          <a:xfrm>
            <a:off x="4620895" y="2938145"/>
            <a:ext cx="4102735" cy="343535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48" name="圆角矩形 3"/>
          <p:cNvSpPr/>
          <p:nvPr/>
        </p:nvSpPr>
        <p:spPr>
          <a:xfrm>
            <a:off x="637540" y="1266825"/>
            <a:ext cx="7421245" cy="81788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 name="文本框 3"/>
          <p:cNvSpPr txBox="1"/>
          <p:nvPr/>
        </p:nvSpPr>
        <p:spPr>
          <a:xfrm>
            <a:off x="415925" y="586740"/>
            <a:ext cx="4883785" cy="589280"/>
          </a:xfrm>
          <a:prstGeom prst="rect">
            <a:avLst/>
          </a:prstGeom>
          <a:noFill/>
        </p:spPr>
        <p:txBody>
          <a:bodyPr wrap="squar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（一）液压油液的性质</a:t>
            </a:r>
          </a:p>
        </p:txBody>
      </p:sp>
      <p:sp>
        <p:nvSpPr>
          <p:cNvPr id="3" name="文本框 2"/>
          <p:cNvSpPr txBox="1"/>
          <p:nvPr/>
        </p:nvSpPr>
        <p:spPr>
          <a:xfrm>
            <a:off x="950595" y="1445260"/>
            <a:ext cx="6794500" cy="460375"/>
          </a:xfrm>
          <a:prstGeom prst="rect">
            <a:avLst/>
          </a:prstGeom>
          <a:noFill/>
        </p:spPr>
        <p:txBody>
          <a:bodyPr wrap="square" rtlCol="0">
            <a:spAutoFit/>
          </a:bodyPr>
          <a:lstStyle/>
          <a:p>
            <a:pPr algn="ctr"/>
            <a:r>
              <a:rPr lang="zh-CN" altLang="en-US" sz="2400" b="1"/>
              <a:t>密度、可压缩性、黏性、</a:t>
            </a:r>
            <a:r>
              <a:rPr lang="zh-CN" altLang="en-US" sz="2400" b="1">
                <a:sym typeface="+mn-ea"/>
              </a:rPr>
              <a:t>黏</a:t>
            </a:r>
            <a:r>
              <a:rPr lang="zh-CN" altLang="en-US" sz="2400" b="1"/>
              <a:t>温特性、</a:t>
            </a:r>
            <a:r>
              <a:rPr lang="zh-CN" altLang="en-US" sz="2400" b="1">
                <a:sym typeface="+mn-ea"/>
              </a:rPr>
              <a:t>黏</a:t>
            </a:r>
            <a:r>
              <a:rPr lang="zh-CN" altLang="en-US" sz="2400" b="1"/>
              <a:t>压特性</a:t>
            </a:r>
          </a:p>
        </p:txBody>
      </p:sp>
      <p:grpSp>
        <p:nvGrpSpPr>
          <p:cNvPr id="27" name="组合 26"/>
          <p:cNvGrpSpPr/>
          <p:nvPr/>
        </p:nvGrpSpPr>
        <p:grpSpPr>
          <a:xfrm>
            <a:off x="718185" y="2214880"/>
            <a:ext cx="1932940" cy="656590"/>
            <a:chOff x="695" y="1994"/>
            <a:chExt cx="4723"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695" y="1994"/>
              <a:ext cx="4723" cy="662"/>
              <a:chOff x="-818" y="1933"/>
              <a:chExt cx="5579" cy="663"/>
            </a:xfrm>
          </p:grpSpPr>
          <p:sp>
            <p:nvSpPr>
              <p:cNvPr id="31"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178" y="2015"/>
                <a:ext cx="4939" cy="564"/>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1</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、密度</a:t>
                </a:r>
              </a:p>
            </p:txBody>
          </p:sp>
        </p:grpSp>
      </p:grpSp>
      <p:sp>
        <p:nvSpPr>
          <p:cNvPr id="5" name="圆角矩形 3"/>
          <p:cNvSpPr/>
          <p:nvPr/>
        </p:nvSpPr>
        <p:spPr>
          <a:xfrm>
            <a:off x="637540" y="2938145"/>
            <a:ext cx="3653790" cy="343535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6" name="文本框 5"/>
          <p:cNvSpPr txBox="1"/>
          <p:nvPr/>
        </p:nvSpPr>
        <p:spPr>
          <a:xfrm>
            <a:off x="824865" y="3050540"/>
            <a:ext cx="3244850" cy="33229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b="1" dirty="0">
                <a:solidFill>
                  <a:schemeClr val="accent6">
                    <a:lumMod val="10000"/>
                  </a:schemeClr>
                </a:solidFill>
                <a:latin typeface="宋体" panose="02010600030101010101" pitchFamily="2" charset="-122"/>
                <a:cs typeface="宋体" panose="02010600030101010101" pitchFamily="2" charset="-122"/>
                <a:sym typeface="+mn-ea"/>
              </a:rPr>
              <a:t>单位体积液体的质量，用“</a:t>
            </a:r>
            <a:r>
              <a:rPr lang="en-US" altLang="zh-CN" sz="2000" b="1" dirty="0">
                <a:solidFill>
                  <a:schemeClr val="accent6">
                    <a:lumMod val="10000"/>
                  </a:schemeClr>
                </a:solidFill>
                <a:latin typeface="宋体" panose="02010600030101010101" pitchFamily="2" charset="-122"/>
                <a:cs typeface="宋体" panose="02010600030101010101" pitchFamily="2" charset="-122"/>
                <a:sym typeface="+mn-ea"/>
              </a:rPr>
              <a:t>ρ”</a:t>
            </a:r>
            <a:r>
              <a:rPr lang="zh-CN" altLang="en-US" sz="2000" b="1" dirty="0">
                <a:solidFill>
                  <a:schemeClr val="accent6">
                    <a:lumMod val="10000"/>
                  </a:schemeClr>
                </a:solidFill>
                <a:latin typeface="宋体" panose="02010600030101010101" pitchFamily="2" charset="-122"/>
                <a:cs typeface="宋体" panose="02010600030101010101" pitchFamily="2" charset="-122"/>
                <a:sym typeface="+mn-ea"/>
              </a:rPr>
              <a:t>表示</a:t>
            </a:r>
          </a:p>
          <a:p>
            <a:pPr marL="342900" indent="-342900">
              <a:lnSpc>
                <a:spcPct val="150000"/>
              </a:lnSpc>
              <a:buFont typeface="Arial" panose="020B0604020202020204" pitchFamily="34" charset="0"/>
              <a:buChar char="•"/>
            </a:pPr>
            <a:r>
              <a:rPr lang="en-US" altLang="zh-CN" sz="2000" b="1" dirty="0">
                <a:solidFill>
                  <a:schemeClr val="accent6">
                    <a:lumMod val="10000"/>
                  </a:schemeClr>
                </a:solidFill>
                <a:latin typeface="宋体" panose="02010600030101010101" pitchFamily="2" charset="-122"/>
                <a:cs typeface="宋体" panose="02010600030101010101" pitchFamily="2" charset="-122"/>
                <a:sym typeface="+mn-ea"/>
              </a:rPr>
              <a:t>ρ=m/V</a:t>
            </a:r>
            <a:endParaRPr lang="en-US" altLang="zh-CN" sz="2000" b="1" dirty="0">
              <a:solidFill>
                <a:schemeClr val="accent6">
                  <a:lumMod val="10000"/>
                </a:schemeClr>
              </a:solidFill>
              <a:latin typeface="宋体" panose="02010600030101010101" pitchFamily="2" charset="-122"/>
              <a:cs typeface="宋体" panose="02010600030101010101" pitchFamily="2" charset="-122"/>
            </a:endParaRPr>
          </a:p>
          <a:p>
            <a:pPr marL="342900" indent="-342900">
              <a:lnSpc>
                <a:spcPct val="150000"/>
              </a:lnSpc>
              <a:buFont typeface="Arial" panose="020B0604020202020204" pitchFamily="34" charset="0"/>
              <a:buChar char="•"/>
            </a:pPr>
            <a:r>
              <a:rPr lang="zh-CN" altLang="en-US" sz="2000" b="1" dirty="0">
                <a:solidFill>
                  <a:schemeClr val="accent6">
                    <a:lumMod val="10000"/>
                  </a:schemeClr>
                </a:solidFill>
                <a:latin typeface="宋体" panose="02010600030101010101" pitchFamily="2" charset="-122"/>
                <a:cs typeface="宋体" panose="02010600030101010101" pitchFamily="2" charset="-122"/>
                <a:sym typeface="+mn-ea"/>
              </a:rPr>
              <a:t>式中：</a:t>
            </a:r>
          </a:p>
          <a:p>
            <a:pPr marL="342900" indent="-342900">
              <a:lnSpc>
                <a:spcPct val="150000"/>
              </a:lnSpc>
              <a:buFont typeface="Arial" panose="020B0604020202020204" pitchFamily="34" charset="0"/>
              <a:buChar char="•"/>
            </a:pPr>
            <a:r>
              <a:rPr lang="en-US" altLang="zh-CN" sz="2000" b="1" dirty="0">
                <a:solidFill>
                  <a:schemeClr val="accent6">
                    <a:lumMod val="10000"/>
                  </a:schemeClr>
                </a:solidFill>
                <a:latin typeface="宋体" panose="02010600030101010101" pitchFamily="2" charset="-122"/>
                <a:cs typeface="宋体" panose="02010600030101010101" pitchFamily="2" charset="-122"/>
                <a:sym typeface="+mn-ea"/>
              </a:rPr>
              <a:t>V——</a:t>
            </a:r>
            <a:r>
              <a:rPr lang="zh-CN" altLang="en-US" sz="2000" b="1" dirty="0">
                <a:solidFill>
                  <a:schemeClr val="accent6">
                    <a:lumMod val="10000"/>
                  </a:schemeClr>
                </a:solidFill>
                <a:latin typeface="宋体" panose="02010600030101010101" pitchFamily="2" charset="-122"/>
                <a:cs typeface="宋体" panose="02010600030101010101" pitchFamily="2" charset="-122"/>
                <a:sym typeface="+mn-ea"/>
              </a:rPr>
              <a:t>液体的体积</a:t>
            </a:r>
            <a:endParaRPr lang="zh-CN" altLang="en-US" sz="2000" b="1" dirty="0">
              <a:solidFill>
                <a:schemeClr val="accent6">
                  <a:lumMod val="10000"/>
                </a:schemeClr>
              </a:solidFill>
              <a:latin typeface="宋体" panose="02010600030101010101" pitchFamily="2" charset="-122"/>
              <a:cs typeface="宋体" panose="02010600030101010101" pitchFamily="2" charset="-122"/>
            </a:endParaRPr>
          </a:p>
          <a:p>
            <a:pPr>
              <a:lnSpc>
                <a:spcPct val="150000"/>
              </a:lnSpc>
              <a:buFont typeface="Arial" panose="020B0604020202020204" pitchFamily="34" charset="0"/>
            </a:pPr>
            <a:r>
              <a:rPr lang="en-US" altLang="zh-CN" sz="2000" b="1" dirty="0">
                <a:solidFill>
                  <a:schemeClr val="accent6">
                    <a:lumMod val="10000"/>
                  </a:schemeClr>
                </a:solidFill>
                <a:latin typeface="宋体" panose="02010600030101010101" pitchFamily="2" charset="-122"/>
                <a:cs typeface="宋体" panose="02010600030101010101" pitchFamily="2" charset="-122"/>
                <a:sym typeface="+mn-ea"/>
              </a:rPr>
              <a:t>   m——</a:t>
            </a:r>
            <a:r>
              <a:rPr lang="zh-CN" altLang="en-US" sz="2000" b="1" dirty="0">
                <a:solidFill>
                  <a:schemeClr val="accent6">
                    <a:lumMod val="10000"/>
                  </a:schemeClr>
                </a:solidFill>
                <a:latin typeface="宋体" panose="02010600030101010101" pitchFamily="2" charset="-122"/>
                <a:cs typeface="宋体" panose="02010600030101010101" pitchFamily="2" charset="-122"/>
                <a:sym typeface="+mn-ea"/>
              </a:rPr>
              <a:t>体积为</a:t>
            </a:r>
            <a:r>
              <a:rPr lang="en-US" altLang="zh-CN" sz="2000" b="1" dirty="0">
                <a:solidFill>
                  <a:schemeClr val="accent6">
                    <a:lumMod val="10000"/>
                  </a:schemeClr>
                </a:solidFill>
                <a:latin typeface="宋体" panose="02010600030101010101" pitchFamily="2" charset="-122"/>
                <a:cs typeface="宋体" panose="02010600030101010101" pitchFamily="2" charset="-122"/>
                <a:sym typeface="+mn-ea"/>
              </a:rPr>
              <a:t>V</a:t>
            </a:r>
            <a:r>
              <a:rPr lang="zh-CN" altLang="en-US" sz="2000" b="1" dirty="0">
                <a:solidFill>
                  <a:schemeClr val="accent6">
                    <a:lumMod val="10000"/>
                  </a:schemeClr>
                </a:solidFill>
                <a:latin typeface="宋体" panose="02010600030101010101" pitchFamily="2" charset="-122"/>
                <a:cs typeface="宋体" panose="02010600030101010101" pitchFamily="2" charset="-122"/>
                <a:sym typeface="+mn-ea"/>
              </a:rPr>
              <a:t>的液体质量</a:t>
            </a:r>
          </a:p>
        </p:txBody>
      </p:sp>
      <p:sp>
        <p:nvSpPr>
          <p:cNvPr id="7" name="文本框 6"/>
          <p:cNvSpPr txBox="1"/>
          <p:nvPr/>
        </p:nvSpPr>
        <p:spPr>
          <a:xfrm>
            <a:off x="4799330" y="3149600"/>
            <a:ext cx="3746500" cy="2676525"/>
          </a:xfrm>
          <a:prstGeom prst="rect">
            <a:avLst/>
          </a:prstGeom>
          <a:noFill/>
        </p:spPr>
        <p:txBody>
          <a:bodyPr wrap="square" rtlCol="0" anchor="t">
            <a:spAutoFit/>
          </a:bodyPr>
          <a:lstStyle/>
          <a:p>
            <a:pPr marL="342900" indent="-342900" eaLnBrk="1" hangingPunct="1">
              <a:lnSpc>
                <a:spcPct val="120000"/>
              </a:lnSpc>
              <a:buFont typeface="Arial" panose="020B0604020202020204" pitchFamily="34" charset="0"/>
              <a:buChar char="•"/>
            </a:pPr>
            <a:r>
              <a:rPr lang="en-US" altLang="zh-CN" sz="2000" b="1" dirty="0">
                <a:solidFill>
                  <a:schemeClr val="accent6">
                    <a:lumMod val="10000"/>
                  </a:schemeClr>
                </a:solidFill>
                <a:latin typeface="宋体" panose="02010600030101010101" pitchFamily="2" charset="-122"/>
                <a:cs typeface="宋体" panose="02010600030101010101" pitchFamily="2" charset="-122"/>
                <a:sym typeface="+mn-ea"/>
              </a:rPr>
              <a:t>注意：</a:t>
            </a:r>
          </a:p>
          <a:p>
            <a:pPr eaLnBrk="1" hangingPunct="1">
              <a:lnSpc>
                <a:spcPct val="120000"/>
              </a:lnSpc>
              <a:buFont typeface="Arial" panose="020B0604020202020204" pitchFamily="34" charset="0"/>
            </a:pPr>
            <a:r>
              <a:rPr lang="en-US" altLang="zh-CN" sz="2000" b="1" dirty="0">
                <a:solidFill>
                  <a:schemeClr val="accent6">
                    <a:lumMod val="10000"/>
                  </a:schemeClr>
                </a:solidFill>
                <a:latin typeface="宋体" panose="02010600030101010101" pitchFamily="2" charset="-122"/>
                <a:cs typeface="宋体" panose="02010600030101010101" pitchFamily="2" charset="-122"/>
                <a:sym typeface="+mn-ea"/>
              </a:rPr>
              <a:t>  ① </a:t>
            </a:r>
            <a:r>
              <a:rPr lang="en-US" altLang="zh-CN" sz="2000" b="1" dirty="0">
                <a:solidFill>
                  <a:schemeClr val="tx1"/>
                </a:solidFill>
                <a:latin typeface="宋体" panose="02010600030101010101" pitchFamily="2" charset="-122"/>
                <a:cs typeface="宋体" panose="02010600030101010101" pitchFamily="2" charset="-122"/>
                <a:sym typeface="+mn-ea"/>
              </a:rPr>
              <a:t>密度与比重的概念不同；</a:t>
            </a:r>
            <a:endParaRPr lang="en-US" altLang="zh-CN" sz="2000" b="1" dirty="0">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20000"/>
              </a:lnSpc>
              <a:buFont typeface="Arial" panose="020B0604020202020204" pitchFamily="34" charset="0"/>
            </a:pPr>
            <a:r>
              <a:rPr lang="en-US" altLang="zh-CN" sz="2000" b="1" dirty="0">
                <a:solidFill>
                  <a:schemeClr val="accent6">
                    <a:lumMod val="10000"/>
                  </a:schemeClr>
                </a:solidFill>
                <a:latin typeface="宋体" panose="02010600030101010101" pitchFamily="2" charset="-122"/>
                <a:cs typeface="宋体" panose="02010600030101010101" pitchFamily="2" charset="-122"/>
                <a:sym typeface="+mn-ea"/>
              </a:rPr>
              <a:t>  ② 是液体的一个重要物理参数，一般认为随环境变化很小，可忽略不计</a:t>
            </a:r>
            <a:r>
              <a:rPr lang="zh-CN" altLang="en-US" sz="2000" b="1" dirty="0">
                <a:solidFill>
                  <a:schemeClr val="accent6">
                    <a:lumMod val="10000"/>
                  </a:schemeClr>
                </a:solidFill>
                <a:latin typeface="宋体" panose="02010600030101010101" pitchFamily="2" charset="-122"/>
                <a:cs typeface="宋体" panose="02010600030101010101" pitchFamily="2" charset="-122"/>
                <a:sym typeface="+mn-ea"/>
              </a:rPr>
              <a:t>；</a:t>
            </a:r>
            <a:endParaRPr lang="en-US" altLang="zh-CN" sz="2000" b="1" dirty="0">
              <a:solidFill>
                <a:schemeClr val="accent6">
                  <a:lumMod val="10000"/>
                </a:schemeClr>
              </a:solidFill>
              <a:latin typeface="宋体" panose="02010600030101010101" pitchFamily="2" charset="-122"/>
              <a:cs typeface="宋体" panose="02010600030101010101" pitchFamily="2" charset="-122"/>
              <a:sym typeface="+mn-ea"/>
            </a:endParaRPr>
          </a:p>
          <a:p>
            <a:pPr eaLnBrk="1" hangingPunct="1">
              <a:lnSpc>
                <a:spcPct val="120000"/>
              </a:lnSpc>
              <a:buFont typeface="Arial" panose="020B0604020202020204" pitchFamily="34" charset="0"/>
            </a:pPr>
            <a:r>
              <a:rPr lang="en-US" altLang="zh-CN" sz="2000" b="1" dirty="0">
                <a:solidFill>
                  <a:schemeClr val="accent6">
                    <a:lumMod val="10000"/>
                  </a:schemeClr>
                </a:solidFill>
                <a:latin typeface="宋体" panose="02010600030101010101" pitchFamily="2" charset="-122"/>
                <a:cs typeface="宋体" panose="02010600030101010101" pitchFamily="2" charset="-122"/>
                <a:sym typeface="+mn-ea"/>
              </a:rPr>
              <a:t>  ③ 一般认为液压油的密度为</a:t>
            </a:r>
            <a:r>
              <a:rPr lang="en-US" altLang="zh-CN" sz="2000" b="1" dirty="0">
                <a:solidFill>
                  <a:schemeClr val="tx1"/>
                </a:solidFill>
                <a:latin typeface="宋体" panose="02010600030101010101" pitchFamily="2" charset="-122"/>
                <a:cs typeface="宋体" panose="02010600030101010101" pitchFamily="2" charset="-122"/>
                <a:sym typeface="+mn-ea"/>
              </a:rPr>
              <a:t>900kg/m3</a:t>
            </a:r>
            <a:r>
              <a:rPr lang="zh-CN" altLang="en-US" sz="2000" b="1" dirty="0">
                <a:solidFill>
                  <a:schemeClr val="accent6">
                    <a:lumMod val="10000"/>
                  </a:schemeClr>
                </a:solidFill>
                <a:latin typeface="宋体" panose="02010600030101010101" pitchFamily="2" charset="-122"/>
                <a:cs typeface="宋体" panose="02010600030101010101" pitchFamily="2" charset="-122"/>
                <a:sym typeface="+mn-ea"/>
              </a:rPr>
              <a:t>。</a:t>
            </a:r>
          </a:p>
        </p:txBody>
      </p:sp>
    </p:spTree>
  </p:cSld>
  <p:clrMapOvr>
    <a:masterClrMapping/>
  </p:clrMapOvr>
  <p:transition spd="slow" advTm="5769">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333375" y="2230120"/>
            <a:ext cx="8396605" cy="426212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5" name="Rectangle 3"/>
          <p:cNvSpPr>
            <a:spLocks noGrp="1"/>
          </p:cNvSpPr>
          <p:nvPr/>
        </p:nvSpPr>
        <p:spPr>
          <a:xfrm>
            <a:off x="519430" y="2230755"/>
            <a:ext cx="8192135" cy="40366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a:lnSpc>
                <a:spcPct val="150000"/>
              </a:lnSpc>
              <a:spcBef>
                <a:spcPts val="0"/>
              </a:spcBef>
              <a:buFont typeface="Wingdings" panose="05000000000000000000" pitchFamily="2" charset="2"/>
              <a:buNone/>
            </a:pPr>
            <a:r>
              <a:rPr lang="zh-CN" altLang="en-US" sz="2400" b="1" dirty="0">
                <a:ea typeface="宋体" panose="02010600030101010101" pitchFamily="2" charset="-122"/>
                <a:sym typeface="+mn-ea"/>
              </a:rPr>
              <a:t>（</a:t>
            </a:r>
            <a:r>
              <a:rPr lang="en-US" altLang="zh-CN" sz="2400" b="1" dirty="0">
                <a:ea typeface="宋体" panose="02010600030101010101" pitchFamily="2" charset="-122"/>
                <a:sym typeface="+mn-ea"/>
              </a:rPr>
              <a:t>1</a:t>
            </a:r>
            <a:r>
              <a:rPr lang="zh-CN" altLang="en-US" sz="2400" b="1" dirty="0">
                <a:ea typeface="宋体" panose="02010600030101010101" pitchFamily="2" charset="-122"/>
                <a:sym typeface="+mn-ea"/>
              </a:rPr>
              <a:t>）液体的压缩系数</a:t>
            </a:r>
            <a:endParaRPr lang="zh-CN" altLang="en-US" sz="2400" b="1" dirty="0">
              <a:ea typeface="宋体" panose="02010600030101010101" pitchFamily="2" charset="-122"/>
            </a:endParaRPr>
          </a:p>
          <a:p>
            <a:pPr>
              <a:lnSpc>
                <a:spcPct val="150000"/>
              </a:lnSpc>
              <a:spcBef>
                <a:spcPts val="0"/>
              </a:spcBef>
            </a:pPr>
            <a:r>
              <a:rPr lang="zh-CN" altLang="en-US" sz="2400" b="1" dirty="0">
                <a:ea typeface="宋体" panose="02010600030101010101" pitchFamily="2" charset="-122"/>
                <a:sym typeface="+mn-ea"/>
              </a:rPr>
              <a:t>体积为</a:t>
            </a:r>
            <a:r>
              <a:rPr lang="en-US" altLang="zh-CN" sz="2400" b="1" dirty="0">
                <a:ea typeface="宋体" panose="02010600030101010101" pitchFamily="2" charset="-122"/>
                <a:sym typeface="+mn-ea"/>
              </a:rPr>
              <a:t>V</a:t>
            </a:r>
            <a:r>
              <a:rPr lang="zh-CN" altLang="en-US" sz="2400" b="1" dirty="0">
                <a:ea typeface="宋体" panose="02010600030101010101" pitchFamily="2" charset="-122"/>
                <a:sym typeface="+mn-ea"/>
              </a:rPr>
              <a:t>的液体，当压力增大</a:t>
            </a:r>
            <a:r>
              <a:rPr lang="en-US" altLang="zh-CN" sz="2400" b="1" dirty="0">
                <a:ea typeface="宋体" panose="02010600030101010101" pitchFamily="2" charset="-122"/>
                <a:sym typeface="+mn-ea"/>
              </a:rPr>
              <a:t>Δp</a:t>
            </a:r>
            <a:r>
              <a:rPr lang="zh-CN" altLang="en-US" sz="2400" b="1" dirty="0">
                <a:ea typeface="宋体" panose="02010600030101010101" pitchFamily="2" charset="-122"/>
                <a:sym typeface="+mn-ea"/>
              </a:rPr>
              <a:t>时，体积减小</a:t>
            </a:r>
            <a:r>
              <a:rPr lang="en-US" altLang="zh-CN" sz="2400" b="1" dirty="0">
                <a:ea typeface="宋体" panose="02010600030101010101" pitchFamily="2" charset="-122"/>
                <a:sym typeface="+mn-ea"/>
              </a:rPr>
              <a:t>ΔV</a:t>
            </a:r>
            <a:r>
              <a:rPr lang="zh-CN" altLang="en-US" sz="2400" b="1" dirty="0">
                <a:ea typeface="宋体" panose="02010600030101010101" pitchFamily="2" charset="-122"/>
                <a:sym typeface="+mn-ea"/>
              </a:rPr>
              <a:t>，则：液体在单位压力变化下，体积的相对变化量</a:t>
            </a:r>
            <a:r>
              <a:rPr lang="zh-CN" altLang="en-US" sz="2400" b="1" dirty="0">
                <a:solidFill>
                  <a:srgbClr val="C00000"/>
                </a:solidFill>
                <a:ea typeface="宋体" panose="02010600030101010101" pitchFamily="2" charset="-122"/>
                <a:sym typeface="+mn-ea"/>
              </a:rPr>
              <a:t>称为液体的压缩系数</a:t>
            </a:r>
            <a:r>
              <a:rPr lang="zh-CN" altLang="en-US" sz="2400" b="1" dirty="0">
                <a:ea typeface="宋体" panose="02010600030101010101" pitchFamily="2" charset="-122"/>
                <a:sym typeface="+mn-ea"/>
              </a:rPr>
              <a:t>，用</a:t>
            </a:r>
            <a:r>
              <a:rPr lang="en-US" altLang="zh-CN" sz="2400" b="1" dirty="0">
                <a:ea typeface="宋体" panose="02010600030101010101" pitchFamily="2" charset="-122"/>
                <a:sym typeface="+mn-ea"/>
              </a:rPr>
              <a:t>k</a:t>
            </a:r>
            <a:r>
              <a:rPr lang="zh-CN" altLang="en-US" sz="2400" b="1" dirty="0">
                <a:ea typeface="宋体" panose="02010600030101010101" pitchFamily="2" charset="-122"/>
                <a:sym typeface="+mn-ea"/>
              </a:rPr>
              <a:t>表示：</a:t>
            </a:r>
          </a:p>
          <a:p>
            <a:pPr>
              <a:lnSpc>
                <a:spcPct val="150000"/>
              </a:lnSpc>
              <a:spcBef>
                <a:spcPts val="0"/>
              </a:spcBef>
              <a:buFont typeface="Wingdings" panose="05000000000000000000" pitchFamily="2" charset="2"/>
              <a:buNone/>
            </a:pPr>
            <a:r>
              <a:rPr lang="zh-CN" altLang="en-US" sz="2400" b="1" dirty="0">
                <a:ea typeface="宋体" panose="02010600030101010101" pitchFamily="2" charset="-122"/>
                <a:sym typeface="+mn-ea"/>
              </a:rPr>
              <a:t>     </a:t>
            </a:r>
          </a:p>
          <a:p>
            <a:pPr>
              <a:lnSpc>
                <a:spcPct val="150000"/>
              </a:lnSpc>
              <a:spcBef>
                <a:spcPts val="0"/>
              </a:spcBef>
              <a:buFont typeface="Wingdings" panose="05000000000000000000" pitchFamily="2" charset="2"/>
              <a:buNone/>
            </a:pPr>
            <a:r>
              <a:rPr lang="zh-CN" altLang="en-US" sz="2400" b="1" dirty="0">
                <a:ea typeface="宋体" panose="02010600030101010101" pitchFamily="2" charset="-122"/>
                <a:sym typeface="+mn-ea"/>
              </a:rPr>
              <a:t>          </a:t>
            </a:r>
          </a:p>
          <a:p>
            <a:pPr>
              <a:lnSpc>
                <a:spcPct val="150000"/>
              </a:lnSpc>
              <a:spcBef>
                <a:spcPts val="0"/>
              </a:spcBef>
            </a:pPr>
            <a:r>
              <a:rPr lang="zh-CN" altLang="en-US" sz="2400" b="1" dirty="0">
                <a:ea typeface="宋体" panose="02010600030101010101" pitchFamily="2" charset="-122"/>
                <a:sym typeface="+mn-ea"/>
              </a:rPr>
              <a:t>式中</a:t>
            </a:r>
            <a:r>
              <a:rPr lang="en-US" altLang="zh-CN" sz="2400" b="1" dirty="0">
                <a:latin typeface="Arial" panose="020B0604020202020204" pitchFamily="34" charset="0"/>
                <a:ea typeface="宋体" panose="02010600030101010101" pitchFamily="2" charset="-122"/>
                <a:sym typeface="+mn-ea"/>
              </a:rPr>
              <a:t>——</a:t>
            </a:r>
            <a:r>
              <a:rPr lang="zh-CN" altLang="en-US" sz="2400" b="1" dirty="0">
                <a:ea typeface="宋体" panose="02010600030101010101" pitchFamily="2" charset="-122"/>
                <a:sym typeface="+mn-ea"/>
              </a:rPr>
              <a:t>负号表示压力增大时，体积减小。</a:t>
            </a:r>
          </a:p>
          <a:p>
            <a:pPr>
              <a:lnSpc>
                <a:spcPct val="150000"/>
              </a:lnSpc>
              <a:spcBef>
                <a:spcPts val="0"/>
              </a:spcBef>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5" name="圆角矩形 3"/>
          <p:cNvSpPr/>
          <p:nvPr/>
        </p:nvSpPr>
        <p:spPr>
          <a:xfrm>
            <a:off x="333375" y="1499235"/>
            <a:ext cx="8378190" cy="59182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7" name="文本框 6"/>
          <p:cNvSpPr txBox="1"/>
          <p:nvPr/>
        </p:nvSpPr>
        <p:spPr>
          <a:xfrm>
            <a:off x="520065" y="1564640"/>
            <a:ext cx="8209915" cy="460375"/>
          </a:xfrm>
          <a:prstGeom prst="rect">
            <a:avLst/>
          </a:prstGeom>
          <a:noFill/>
        </p:spPr>
        <p:txBody>
          <a:bodyPr wrap="square" rtlCol="0">
            <a:spAutoFit/>
          </a:bodyPr>
          <a:lstStyle/>
          <a:p>
            <a:pPr marL="342900" indent="-342900" algn="ctr">
              <a:buFont typeface="Arial" panose="020B0604020202020204" pitchFamily="34" charset="0"/>
              <a:buChar char="•"/>
            </a:pPr>
            <a:r>
              <a:rPr lang="zh-CN" altLang="en-US" sz="2400" b="1" dirty="0">
                <a:solidFill>
                  <a:srgbClr val="C00000"/>
                </a:solidFill>
                <a:sym typeface="+mn-ea"/>
              </a:rPr>
              <a:t>可压缩性</a:t>
            </a:r>
            <a:r>
              <a:rPr lang="en-US" altLang="zh-CN" sz="2400" b="1" dirty="0">
                <a:solidFill>
                  <a:schemeClr val="accent6">
                    <a:lumMod val="10000"/>
                  </a:schemeClr>
                </a:solidFill>
                <a:sym typeface="+mn-ea"/>
              </a:rPr>
              <a:t>——</a:t>
            </a:r>
            <a:r>
              <a:rPr lang="zh-CN" altLang="en-US" sz="2400" b="1" dirty="0">
                <a:solidFill>
                  <a:schemeClr val="accent6">
                    <a:lumMod val="10000"/>
                  </a:schemeClr>
                </a:solidFill>
                <a:sym typeface="+mn-ea"/>
              </a:rPr>
              <a:t>是指液体受压力作用而使体积减小的性质。</a:t>
            </a:r>
          </a:p>
        </p:txBody>
      </p:sp>
      <p:sp>
        <p:nvSpPr>
          <p:cNvPr id="15" name="文本框 14"/>
          <p:cNvSpPr txBox="1"/>
          <p:nvPr/>
        </p:nvSpPr>
        <p:spPr>
          <a:xfrm>
            <a:off x="1047115" y="681990"/>
            <a:ext cx="2201545" cy="460375"/>
          </a:xfrm>
          <a:prstGeom prst="rect">
            <a:avLst/>
          </a:prstGeom>
          <a:noFill/>
        </p:spPr>
        <p:txBody>
          <a:bodyPr wrap="square" rtlCol="0">
            <a:spAutoFit/>
          </a:bodyPr>
          <a:lstStyle/>
          <a:p>
            <a:pPr algn="ctr"/>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2</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、可压缩性</a:t>
            </a:r>
          </a:p>
        </p:txBody>
      </p:sp>
      <p:grpSp>
        <p:nvGrpSpPr>
          <p:cNvPr id="16" name="组合 15"/>
          <p:cNvGrpSpPr/>
          <p:nvPr/>
        </p:nvGrpSpPr>
        <p:grpSpPr>
          <a:xfrm>
            <a:off x="223520" y="594360"/>
            <a:ext cx="3266440" cy="685800"/>
            <a:chOff x="352" y="936"/>
            <a:chExt cx="5144" cy="1080"/>
          </a:xfrm>
        </p:grpSpPr>
        <p:grpSp>
          <p:nvGrpSpPr>
            <p:cNvPr id="17" name="组合 16"/>
            <p:cNvGrpSpPr/>
            <p:nvPr/>
          </p:nvGrpSpPr>
          <p:grpSpPr>
            <a:xfrm>
              <a:off x="352" y="936"/>
              <a:ext cx="5145" cy="1080"/>
              <a:chOff x="688" y="6580"/>
              <a:chExt cx="3964" cy="821"/>
            </a:xfrm>
          </p:grpSpPr>
          <p:sp>
            <p:nvSpPr>
              <p:cNvPr id="18" name="Freeform 9"/>
              <p:cNvSpPr/>
              <p:nvPr/>
            </p:nvSpPr>
            <p:spPr>
              <a:xfrm>
                <a:off x="857" y="6599"/>
                <a:ext cx="364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sp>
            <p:nvSpPr>
              <p:cNvPr id="19" name="Freeform 10"/>
              <p:cNvSpPr/>
              <p:nvPr/>
            </p:nvSpPr>
            <p:spPr>
              <a:xfrm>
                <a:off x="688" y="6580"/>
                <a:ext cx="3964"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78B8DF"/>
              </a:solidFill>
              <a:ln w="9525">
                <a:noFill/>
              </a:ln>
            </p:spPr>
            <p:txBody>
              <a:bodyPr/>
              <a:lstStyle/>
              <a:p>
                <a:endParaRPr lang="zh-CN" altLang="en-US" sz="6600"/>
              </a:p>
            </p:txBody>
          </p:sp>
        </p:grpSp>
        <p:sp>
          <p:nvSpPr>
            <p:cNvPr id="20" name="文本框 19"/>
            <p:cNvSpPr txBox="1"/>
            <p:nvPr/>
          </p:nvSpPr>
          <p:spPr>
            <a:xfrm>
              <a:off x="1004" y="1009"/>
              <a:ext cx="4047" cy="725"/>
            </a:xfrm>
            <a:prstGeom prst="rect">
              <a:avLst/>
            </a:prstGeom>
            <a:noFill/>
          </p:spPr>
          <p:txBody>
            <a:bodyPr wrap="square" rtlCol="0">
              <a:spAutoFit/>
            </a:bodyPr>
            <a:lstStyle/>
            <a:p>
              <a:pPr algn="ctr"/>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2</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、可压缩性</a:t>
              </a:r>
            </a:p>
          </p:txBody>
        </p:sp>
      </p:grpSp>
      <p:pic>
        <p:nvPicPr>
          <p:cNvPr id="2" name="图片 1">
            <a:extLst>
              <a:ext uri="{FF2B5EF4-FFF2-40B4-BE49-F238E27FC236}">
                <a16:creationId xmlns:a16="http://schemas.microsoft.com/office/drawing/2014/main" id="{9AC3245E-320B-4B07-AE92-E3FF9D755DDB}"/>
              </a:ext>
            </a:extLst>
          </p:cNvPr>
          <p:cNvPicPr>
            <a:picLocks noChangeAspect="1"/>
          </p:cNvPicPr>
          <p:nvPr/>
        </p:nvPicPr>
        <p:blipFill>
          <a:blip r:embed="rId3"/>
          <a:stretch>
            <a:fillRect/>
          </a:stretch>
        </p:blipFill>
        <p:spPr>
          <a:xfrm>
            <a:off x="3312023" y="4257239"/>
            <a:ext cx="2855976" cy="952500"/>
          </a:xfrm>
          <a:prstGeom prst="rect">
            <a:avLst/>
          </a:prstGeom>
        </p:spPr>
      </p:pic>
    </p:spTree>
  </p:cSld>
  <p:clrMapOvr>
    <a:masterClrMapping/>
  </p:clrMapOvr>
  <p:transition spd="slow" advTm="5769">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224155" y="1327150"/>
            <a:ext cx="8712200" cy="524954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5" name="Rectangle 3"/>
          <p:cNvSpPr>
            <a:spLocks noGrp="1"/>
          </p:cNvSpPr>
          <p:nvPr/>
        </p:nvSpPr>
        <p:spPr>
          <a:xfrm>
            <a:off x="519430" y="1426210"/>
            <a:ext cx="8289925" cy="51504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eaLnBrk="1" hangingPunct="1">
              <a:lnSpc>
                <a:spcPct val="120000"/>
              </a:lnSpc>
              <a:buFont typeface="Wingdings" panose="05000000000000000000" pitchFamily="2" charset="2"/>
              <a:buNone/>
            </a:pPr>
            <a:r>
              <a:rPr lang="zh-CN" altLang="en-US" sz="2400" b="1" dirty="0">
                <a:ea typeface="宋体" panose="02010600030101010101" pitchFamily="2" charset="-122"/>
                <a:sym typeface="+mn-ea"/>
              </a:rPr>
              <a:t>（</a:t>
            </a:r>
            <a:r>
              <a:rPr lang="en-US" altLang="zh-CN" sz="2400" b="1" dirty="0">
                <a:ea typeface="宋体" panose="02010600030101010101" pitchFamily="2" charset="-122"/>
                <a:sym typeface="+mn-ea"/>
              </a:rPr>
              <a:t>2</a:t>
            </a:r>
            <a:r>
              <a:rPr lang="zh-CN" altLang="en-US" sz="2400" b="1" dirty="0">
                <a:ea typeface="宋体" panose="02010600030101010101" pitchFamily="2" charset="-122"/>
                <a:sym typeface="+mn-ea"/>
              </a:rPr>
              <a:t>）液体的体积弹性模量</a:t>
            </a:r>
            <a:endParaRPr lang="zh-CN" altLang="en-US" sz="2400" b="1" dirty="0">
              <a:ea typeface="宋体" panose="02010600030101010101" pitchFamily="2" charset="-122"/>
            </a:endParaRPr>
          </a:p>
          <a:p>
            <a:pPr eaLnBrk="1" hangingPunct="1">
              <a:lnSpc>
                <a:spcPct val="120000"/>
              </a:lnSpc>
            </a:pPr>
            <a:r>
              <a:rPr lang="zh-CN" altLang="en-US" sz="2400" b="1" dirty="0">
                <a:ea typeface="宋体" panose="02010600030101010101" pitchFamily="2" charset="-122"/>
                <a:sym typeface="+mn-ea"/>
              </a:rPr>
              <a:t>液体压缩系数</a:t>
            </a:r>
            <a:r>
              <a:rPr lang="en-US" altLang="zh-CN" sz="2400" b="1" dirty="0">
                <a:ea typeface="宋体" panose="02010600030101010101" pitchFamily="2" charset="-122"/>
                <a:sym typeface="+mn-ea"/>
              </a:rPr>
              <a:t>k</a:t>
            </a:r>
            <a:r>
              <a:rPr lang="zh-CN" altLang="en-US" sz="2400" b="1" dirty="0">
                <a:ea typeface="宋体" panose="02010600030101010101" pitchFamily="2" charset="-122"/>
                <a:sym typeface="+mn-ea"/>
              </a:rPr>
              <a:t>的倒数，称为液体的体积弹性模量。</a:t>
            </a:r>
          </a:p>
          <a:p>
            <a:pPr eaLnBrk="1" hangingPunct="1">
              <a:lnSpc>
                <a:spcPct val="120000"/>
              </a:lnSpc>
            </a:pPr>
            <a:r>
              <a:rPr lang="zh-CN" altLang="en-US" sz="2400" b="1" dirty="0">
                <a:ea typeface="宋体" panose="02010600030101010101" pitchFamily="2" charset="-122"/>
                <a:sym typeface="+mn-ea"/>
              </a:rPr>
              <a:t>用</a:t>
            </a:r>
            <a:r>
              <a:rPr lang="en-US" altLang="zh-CN" sz="2400" b="1" dirty="0">
                <a:ea typeface="宋体" panose="02010600030101010101" pitchFamily="2" charset="-122"/>
                <a:sym typeface="+mn-ea"/>
              </a:rPr>
              <a:t>K</a:t>
            </a:r>
            <a:r>
              <a:rPr lang="zh-CN" altLang="en-US" sz="2400" b="1" dirty="0">
                <a:ea typeface="宋体" panose="02010600030101010101" pitchFamily="2" charset="-122"/>
                <a:sym typeface="+mn-ea"/>
              </a:rPr>
              <a:t>表示：</a:t>
            </a:r>
          </a:p>
          <a:p>
            <a:pPr eaLnBrk="1" hangingPunct="1">
              <a:lnSpc>
                <a:spcPct val="120000"/>
              </a:lnSpc>
              <a:buFont typeface="Wingdings" panose="05000000000000000000" pitchFamily="2" charset="2"/>
              <a:buNone/>
            </a:pPr>
            <a:endParaRPr lang="zh-CN" altLang="en-US" sz="2400" b="1" dirty="0">
              <a:ea typeface="宋体" panose="02010600030101010101" pitchFamily="2" charset="-122"/>
            </a:endParaRPr>
          </a:p>
          <a:p>
            <a:pPr eaLnBrk="1" hangingPunct="1">
              <a:lnSpc>
                <a:spcPct val="120000"/>
              </a:lnSpc>
            </a:pPr>
            <a:r>
              <a:rPr lang="zh-CN" altLang="en-US" sz="2400" b="1" dirty="0">
                <a:ea typeface="宋体" panose="02010600030101010101" pitchFamily="2" charset="-122"/>
                <a:sym typeface="+mn-ea"/>
              </a:rPr>
              <a:t>意义：</a:t>
            </a:r>
            <a:endParaRPr lang="zh-CN" altLang="en-US" sz="2400" b="1" dirty="0">
              <a:ea typeface="宋体" panose="02010600030101010101" pitchFamily="2" charset="-122"/>
            </a:endParaRPr>
          </a:p>
          <a:p>
            <a:pPr eaLnBrk="1" hangingPunct="1">
              <a:lnSpc>
                <a:spcPct val="120000"/>
              </a:lnSpc>
              <a:buFont typeface="Wingdings" panose="05000000000000000000" pitchFamily="2" charset="2"/>
              <a:buNone/>
            </a:pPr>
            <a:r>
              <a:rPr lang="zh-CN" altLang="en-US" sz="2400" b="1" dirty="0">
                <a:ea typeface="宋体" panose="02010600030101010101" pitchFamily="2" charset="-122"/>
                <a:sym typeface="+mn-ea"/>
              </a:rPr>
              <a:t>① 表示单位体积相对变化量所需的压力增量。</a:t>
            </a:r>
            <a:endParaRPr lang="zh-CN" altLang="en-US" sz="2400" b="1" dirty="0">
              <a:ea typeface="宋体" panose="02010600030101010101" pitchFamily="2" charset="-122"/>
            </a:endParaRPr>
          </a:p>
          <a:p>
            <a:pPr eaLnBrk="1" hangingPunct="1">
              <a:lnSpc>
                <a:spcPct val="120000"/>
              </a:lnSpc>
              <a:buFont typeface="Wingdings" panose="05000000000000000000" pitchFamily="2" charset="2"/>
              <a:buNone/>
            </a:pPr>
            <a:r>
              <a:rPr lang="zh-CN" altLang="en-US" sz="2400" b="1" dirty="0">
                <a:ea typeface="宋体" panose="02010600030101010101" pitchFamily="2" charset="-122"/>
                <a:sym typeface="+mn-ea"/>
              </a:rPr>
              <a:t>② 在实际应用中，用</a:t>
            </a:r>
            <a:r>
              <a:rPr lang="en-US" altLang="zh-CN" sz="2400" b="1" dirty="0">
                <a:ea typeface="宋体" panose="02010600030101010101" pitchFamily="2" charset="-122"/>
                <a:sym typeface="+mn-ea"/>
              </a:rPr>
              <a:t>K</a:t>
            </a:r>
            <a:r>
              <a:rPr lang="zh-CN" altLang="en-US" sz="2400" b="1" dirty="0">
                <a:ea typeface="宋体" panose="02010600030101010101" pitchFamily="2" charset="-122"/>
                <a:sym typeface="+mn-ea"/>
              </a:rPr>
              <a:t>值的大小表示液体的抗压缩能力。 </a:t>
            </a:r>
            <a:r>
              <a:rPr lang="en-US" altLang="zh-CN" sz="2400" b="1" dirty="0">
                <a:ea typeface="宋体" panose="02010600030101010101" pitchFamily="2" charset="-122"/>
                <a:sym typeface="+mn-ea"/>
              </a:rPr>
              <a:t>K</a:t>
            </a:r>
            <a:r>
              <a:rPr lang="zh-CN" altLang="en-US" sz="2400" b="1" dirty="0">
                <a:ea typeface="宋体" panose="02010600030101010101" pitchFamily="2" charset="-122"/>
                <a:sym typeface="+mn-ea"/>
              </a:rPr>
              <a:t>值越大，表明液体的抗压缩能力越强。</a:t>
            </a:r>
            <a:endParaRPr lang="zh-CN" altLang="en-US" sz="2400" b="1" dirty="0">
              <a:ea typeface="宋体" panose="02010600030101010101" pitchFamily="2" charset="-122"/>
            </a:endParaRPr>
          </a:p>
          <a:p>
            <a:pPr eaLnBrk="1" hangingPunct="1">
              <a:lnSpc>
                <a:spcPct val="120000"/>
              </a:lnSpc>
              <a:buFont typeface="Wingdings" panose="05000000000000000000" pitchFamily="2" charset="2"/>
              <a:buNone/>
            </a:pPr>
            <a:r>
              <a:rPr lang="zh-CN" altLang="en-US" sz="2400" b="1" dirty="0">
                <a:ea typeface="宋体" panose="02010600030101010101" pitchFamily="2" charset="-122"/>
                <a:sym typeface="+mn-ea"/>
              </a:rPr>
              <a:t>③ 液压油的体积弹性模量为：</a:t>
            </a:r>
            <a:r>
              <a:rPr lang="en-US" altLang="zh-CN" sz="2400" b="1" dirty="0">
                <a:ea typeface="宋体" panose="02010600030101010101" pitchFamily="2" charset="-122"/>
                <a:sym typeface="+mn-ea"/>
              </a:rPr>
              <a:t>K=1200</a:t>
            </a:r>
            <a:r>
              <a:rPr lang="zh-CN" altLang="en-US" sz="2400" b="1" dirty="0">
                <a:ea typeface="宋体" panose="02010600030101010101" pitchFamily="2" charset="-122"/>
                <a:sym typeface="+mn-ea"/>
              </a:rPr>
              <a:t>～</a:t>
            </a:r>
            <a:r>
              <a:rPr lang="en-US" altLang="zh-CN" sz="2400" b="1" dirty="0">
                <a:ea typeface="宋体" panose="02010600030101010101" pitchFamily="2" charset="-122"/>
                <a:sym typeface="+mn-ea"/>
              </a:rPr>
              <a:t>2000MPa</a:t>
            </a:r>
            <a:r>
              <a:rPr lang="zh-CN" altLang="en-US" sz="2400" b="1" dirty="0">
                <a:ea typeface="宋体" panose="02010600030101010101" pitchFamily="2" charset="-122"/>
                <a:sym typeface="+mn-ea"/>
              </a:rPr>
              <a:t>，数值很大，所以，</a:t>
            </a:r>
            <a:r>
              <a:rPr lang="zh-CN" altLang="en-US" sz="2400" b="1" dirty="0">
                <a:solidFill>
                  <a:srgbClr val="C00000"/>
                </a:solidFill>
                <a:ea typeface="宋体" panose="02010600030101010101" pitchFamily="2" charset="-122"/>
                <a:sym typeface="+mn-ea"/>
              </a:rPr>
              <a:t>一般认为液压油是不可压缩的</a:t>
            </a:r>
            <a:r>
              <a:rPr lang="zh-CN" altLang="en-US" sz="2400" b="1" dirty="0">
                <a:ea typeface="宋体" panose="02010600030101010101" pitchFamily="2" charset="-122"/>
                <a:sym typeface="+mn-ea"/>
              </a:rPr>
              <a:t>。</a:t>
            </a: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grpSp>
        <p:nvGrpSpPr>
          <p:cNvPr id="11" name="组合 10"/>
          <p:cNvGrpSpPr/>
          <p:nvPr/>
        </p:nvGrpSpPr>
        <p:grpSpPr>
          <a:xfrm>
            <a:off x="223520" y="594360"/>
            <a:ext cx="3266440" cy="685800"/>
            <a:chOff x="352" y="936"/>
            <a:chExt cx="5144" cy="1080"/>
          </a:xfrm>
        </p:grpSpPr>
        <p:grpSp>
          <p:nvGrpSpPr>
            <p:cNvPr id="39" name="组合 38"/>
            <p:cNvGrpSpPr/>
            <p:nvPr/>
          </p:nvGrpSpPr>
          <p:grpSpPr>
            <a:xfrm>
              <a:off x="352" y="936"/>
              <a:ext cx="5145" cy="1080"/>
              <a:chOff x="688" y="6580"/>
              <a:chExt cx="3964" cy="821"/>
            </a:xfrm>
          </p:grpSpPr>
          <p:sp>
            <p:nvSpPr>
              <p:cNvPr id="40" name="Freeform 9"/>
              <p:cNvSpPr/>
              <p:nvPr/>
            </p:nvSpPr>
            <p:spPr>
              <a:xfrm>
                <a:off x="857" y="6599"/>
                <a:ext cx="364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sp>
            <p:nvSpPr>
              <p:cNvPr id="41" name="Freeform 10"/>
              <p:cNvSpPr/>
              <p:nvPr/>
            </p:nvSpPr>
            <p:spPr>
              <a:xfrm>
                <a:off x="688" y="6580"/>
                <a:ext cx="3964"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78B8DF"/>
              </a:solidFill>
              <a:ln w="9525">
                <a:noFill/>
              </a:ln>
            </p:spPr>
            <p:txBody>
              <a:bodyPr/>
              <a:lstStyle/>
              <a:p>
                <a:endParaRPr lang="zh-CN" altLang="en-US" sz="6600"/>
              </a:p>
            </p:txBody>
          </p:sp>
        </p:grpSp>
        <p:sp>
          <p:nvSpPr>
            <p:cNvPr id="3" name="文本框 2"/>
            <p:cNvSpPr txBox="1"/>
            <p:nvPr/>
          </p:nvSpPr>
          <p:spPr>
            <a:xfrm>
              <a:off x="1004" y="1009"/>
              <a:ext cx="4047" cy="725"/>
            </a:xfrm>
            <a:prstGeom prst="rect">
              <a:avLst/>
            </a:prstGeom>
            <a:noFill/>
          </p:spPr>
          <p:txBody>
            <a:bodyPr wrap="square" rtlCol="0">
              <a:spAutoFit/>
            </a:bodyPr>
            <a:lstStyle/>
            <a:p>
              <a:pPr algn="ctr"/>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2</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、可压缩性</a:t>
              </a:r>
            </a:p>
          </p:txBody>
        </p:sp>
      </p:grpSp>
      <p:pic>
        <p:nvPicPr>
          <p:cNvPr id="2" name="图片 1">
            <a:extLst>
              <a:ext uri="{FF2B5EF4-FFF2-40B4-BE49-F238E27FC236}">
                <a16:creationId xmlns:a16="http://schemas.microsoft.com/office/drawing/2014/main" id="{468ADB9D-68C7-4D72-9880-67D20A8B7F1C}"/>
              </a:ext>
            </a:extLst>
          </p:cNvPr>
          <p:cNvPicPr>
            <a:picLocks noChangeAspect="1"/>
          </p:cNvPicPr>
          <p:nvPr/>
        </p:nvPicPr>
        <p:blipFill>
          <a:blip r:embed="rId3"/>
          <a:stretch>
            <a:fillRect/>
          </a:stretch>
        </p:blipFill>
        <p:spPr>
          <a:xfrm>
            <a:off x="2772594" y="2636912"/>
            <a:ext cx="3416808" cy="943356"/>
          </a:xfrm>
          <a:prstGeom prst="rect">
            <a:avLst/>
          </a:prstGeom>
        </p:spPr>
      </p:pic>
    </p:spTree>
  </p:cSld>
  <p:clrMapOvr>
    <a:masterClrMapping/>
  </p:clrMapOvr>
  <p:transition spd="slow" advTm="5769">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314960" y="1327150"/>
            <a:ext cx="8396605" cy="349948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327025" y="611505"/>
            <a:ext cx="2725860" cy="63055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662"/>
              <a:chOff x="-663" y="1933"/>
              <a:chExt cx="5790" cy="66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58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5" name="Rectangle 3"/>
          <p:cNvSpPr>
            <a:spLocks noGrp="1"/>
          </p:cNvSpPr>
          <p:nvPr/>
        </p:nvSpPr>
        <p:spPr>
          <a:xfrm>
            <a:off x="519430" y="1426210"/>
            <a:ext cx="8192135" cy="355663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eaLnBrk="1" hangingPunct="1">
              <a:lnSpc>
                <a:spcPct val="13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sym typeface="+mn-ea"/>
              </a:rPr>
              <a:t>（</a:t>
            </a:r>
            <a:r>
              <a:rPr lang="en-US" altLang="zh-CN" sz="2400" b="1" dirty="0">
                <a:latin typeface="宋体" panose="02010600030101010101" pitchFamily="2" charset="-122"/>
                <a:ea typeface="宋体" panose="02010600030101010101" pitchFamily="2" charset="-122"/>
                <a:sym typeface="+mn-ea"/>
              </a:rPr>
              <a:t>1</a:t>
            </a:r>
            <a:r>
              <a:rPr lang="zh-CN" altLang="en-US" sz="2400" b="1" dirty="0">
                <a:latin typeface="宋体" panose="02010600030101010101" pitchFamily="2" charset="-122"/>
                <a:ea typeface="宋体" panose="02010600030101010101" pitchFamily="2" charset="-122"/>
                <a:sym typeface="+mn-ea"/>
              </a:rPr>
              <a:t>）黏性的意义</a:t>
            </a:r>
            <a:endParaRPr lang="zh-CN" altLang="en-US" sz="2400" b="1" dirty="0">
              <a:latin typeface="宋体" panose="02010600030101010101" pitchFamily="2" charset="-122"/>
              <a:ea typeface="宋体" panose="02010600030101010101" pitchFamily="2" charset="-122"/>
            </a:endParaRPr>
          </a:p>
          <a:p>
            <a:pPr eaLnBrk="1" hangingPunct="1">
              <a:lnSpc>
                <a:spcPct val="13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sym typeface="+mn-ea"/>
              </a:rPr>
              <a:t>① 液体分子间具有相互吸引力，称它为内聚力。</a:t>
            </a:r>
            <a:endParaRPr lang="zh-CN" altLang="en-US" sz="2400" b="1" dirty="0">
              <a:latin typeface="宋体" panose="02010600030101010101" pitchFamily="2" charset="-122"/>
              <a:ea typeface="宋体" panose="02010600030101010101" pitchFamily="2" charset="-122"/>
            </a:endParaRPr>
          </a:p>
          <a:p>
            <a:pPr eaLnBrk="1" hangingPunct="1">
              <a:lnSpc>
                <a:spcPct val="13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sym typeface="+mn-ea"/>
              </a:rPr>
              <a:t>② 液体在外力作用下流动时，液体分子间的内聚力会阻碍分子的流动，即：</a:t>
            </a:r>
            <a:r>
              <a:rPr lang="zh-CN" altLang="en-US" sz="2400" b="1" dirty="0">
                <a:solidFill>
                  <a:srgbClr val="C00000"/>
                </a:solidFill>
                <a:latin typeface="宋体" panose="02010600030101010101" pitchFamily="2" charset="-122"/>
                <a:ea typeface="宋体" panose="02010600030101010101" pitchFamily="2" charset="-122"/>
                <a:sym typeface="+mn-ea"/>
              </a:rPr>
              <a:t>分子间产生一种内摩擦力，液体的这一特性称之为液体的黏性。</a:t>
            </a:r>
            <a:endParaRPr lang="zh-CN" altLang="en-US" sz="2400" b="1" dirty="0">
              <a:solidFill>
                <a:srgbClr val="C00000"/>
              </a:solidFill>
              <a:latin typeface="宋体" panose="02010600030101010101" pitchFamily="2" charset="-122"/>
              <a:ea typeface="宋体" panose="02010600030101010101" pitchFamily="2" charset="-122"/>
            </a:endParaRPr>
          </a:p>
          <a:p>
            <a:pPr eaLnBrk="1" hangingPunct="1">
              <a:lnSpc>
                <a:spcPct val="13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sym typeface="+mn-ea"/>
              </a:rPr>
              <a:t>③ 黏性是液体的重要物理特性，是选择液压油的依据。</a:t>
            </a:r>
          </a:p>
          <a:p>
            <a:pPr eaLnBrk="1" hangingPunct="1">
              <a:lnSpc>
                <a:spcPct val="130000"/>
              </a:lnSpc>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endParaRPr>
          </a:p>
          <a:p>
            <a:pPr eaLnBrk="1" hangingPunct="1">
              <a:lnSpc>
                <a:spcPct val="130000"/>
              </a:lnSpc>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sym typeface="+mn-ea"/>
              </a:rPr>
              <a:t>  </a:t>
            </a: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2" name="圆角矩形 3"/>
          <p:cNvSpPr/>
          <p:nvPr/>
        </p:nvSpPr>
        <p:spPr>
          <a:xfrm>
            <a:off x="314960" y="4982845"/>
            <a:ext cx="8378190" cy="131064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3" name="文本框 2"/>
          <p:cNvSpPr txBox="1"/>
          <p:nvPr/>
        </p:nvSpPr>
        <p:spPr>
          <a:xfrm>
            <a:off x="519430" y="5073650"/>
            <a:ext cx="8075930" cy="1123950"/>
          </a:xfrm>
          <a:prstGeom prst="rect">
            <a:avLst/>
          </a:prstGeom>
          <a:noFill/>
        </p:spPr>
        <p:txBody>
          <a:bodyPr wrap="square" rtlCol="0">
            <a:spAutoFit/>
          </a:bodyPr>
          <a:lstStyle/>
          <a:p>
            <a:pPr marL="342900" indent="-342900" algn="l">
              <a:lnSpc>
                <a:spcPct val="130000"/>
              </a:lnSpc>
              <a:spcBef>
                <a:spcPct val="20000"/>
              </a:spcBef>
              <a:buFont typeface="Wingdings" panose="05000000000000000000" pitchFamily="2" charset="2"/>
            </a:pPr>
            <a:r>
              <a:rPr lang="zh-CN" altLang="en-US" sz="2400" b="1" dirty="0">
                <a:solidFill>
                  <a:srgbClr val="C00000"/>
                </a:solidFill>
                <a:latin typeface="宋体" panose="02010600030101010101" pitchFamily="2" charset="-122"/>
                <a:cs typeface="+mn-ea"/>
                <a:sym typeface="+mn-ea"/>
              </a:rPr>
              <a:t> 问题：液体分子间的内摩擦力如何计算？</a:t>
            </a:r>
          </a:p>
          <a:p>
            <a:pPr marL="342900" indent="-342900" algn="l">
              <a:lnSpc>
                <a:spcPct val="130000"/>
              </a:lnSpc>
              <a:spcBef>
                <a:spcPct val="20000"/>
              </a:spcBef>
              <a:buClrTx/>
              <a:buSzTx/>
              <a:buFont typeface="Wingdings" panose="05000000000000000000" pitchFamily="2" charset="2"/>
            </a:pPr>
            <a:r>
              <a:rPr lang="zh-CN" altLang="en-US" sz="2400" b="1" dirty="0">
                <a:solidFill>
                  <a:srgbClr val="C00000"/>
                </a:solidFill>
                <a:latin typeface="宋体" panose="02010600030101010101" pitchFamily="2" charset="-122"/>
                <a:cs typeface="+mn-ea"/>
                <a:sym typeface="+mn-ea"/>
              </a:rPr>
              <a:t> </a:t>
            </a:r>
            <a:r>
              <a:rPr lang="zh-CN" altLang="en-US" sz="2400" b="1" dirty="0">
                <a:solidFill>
                  <a:sysClr val="windowText" lastClr="000000"/>
                </a:solidFill>
                <a:latin typeface="宋体" panose="02010600030101010101" pitchFamily="2" charset="-122"/>
                <a:cs typeface="+mn-ea"/>
                <a:sym typeface="+mn-ea"/>
              </a:rPr>
              <a:t>牛顿液体内摩擦定律回答了液体内摩擦力的计算问题。</a:t>
            </a:r>
            <a:endParaRPr lang="zh-CN" altLang="en-US" sz="2400" b="1" dirty="0">
              <a:solidFill>
                <a:sysClr val="windowText" lastClr="000000"/>
              </a:solidFill>
              <a:latin typeface="宋体" panose="02010600030101010101" pitchFamily="2" charset="-122"/>
              <a:cs typeface="+mn-ea"/>
            </a:endParaRPr>
          </a:p>
        </p:txBody>
      </p:sp>
    </p:spTree>
  </p:cSld>
  <p:clrMapOvr>
    <a:masterClrMapping/>
  </p:clrMapOvr>
  <p:transition spd="slow" advTm="5769">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227330" y="2799715"/>
            <a:ext cx="6197600" cy="370903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227965" y="568960"/>
            <a:ext cx="2725860" cy="63055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662"/>
              <a:chOff x="-663" y="1933"/>
              <a:chExt cx="5790" cy="66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58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5" name="Rectangle 3"/>
          <p:cNvSpPr>
            <a:spLocks noGrp="1"/>
          </p:cNvSpPr>
          <p:nvPr/>
        </p:nvSpPr>
        <p:spPr>
          <a:xfrm>
            <a:off x="227330" y="2799715"/>
            <a:ext cx="6016625" cy="368363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a:lnSpc>
                <a:spcPct val="125000"/>
              </a:lnSpc>
              <a:spcBef>
                <a:spcPts val="0"/>
              </a:spcBef>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库仑实验验证</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黏性力的存在：</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库仑把一块薄圆板用细金属丝平吊在液体中，将圆板绕中心转过一角度后放开，靠金属丝的扭转作用，圆板开始往返摆动，由于液体的黏性作用，圆板摆动幅度逐渐衰减，直至静止。库仑分别测量了普通板、涂腊板和细沙板，三种圆板的衰减时间。</a:t>
            </a:r>
          </a:p>
        </p:txBody>
      </p:sp>
      <p:pic>
        <p:nvPicPr>
          <p:cNvPr id="41987" name="图片 5"/>
          <p:cNvPicPr>
            <a:picLocks noChangeAspect="1"/>
          </p:cNvPicPr>
          <p:nvPr/>
        </p:nvPicPr>
        <p:blipFill>
          <a:blip r:embed="rId3"/>
          <a:stretch>
            <a:fillRect/>
          </a:stretch>
        </p:blipFill>
        <p:spPr>
          <a:xfrm>
            <a:off x="6481445" y="3047365"/>
            <a:ext cx="2523490" cy="3142615"/>
          </a:xfrm>
          <a:prstGeom prst="rect">
            <a:avLst/>
          </a:prstGeom>
          <a:noFill/>
          <a:ln w="9525">
            <a:noFill/>
          </a:ln>
        </p:spPr>
      </p:pic>
      <p:sp>
        <p:nvSpPr>
          <p:cNvPr id="4" name="圆角矩形 3"/>
          <p:cNvSpPr/>
          <p:nvPr/>
        </p:nvSpPr>
        <p:spPr>
          <a:xfrm>
            <a:off x="227965" y="1310640"/>
            <a:ext cx="8776970" cy="137795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3" name="文本框 2"/>
          <p:cNvSpPr txBox="1"/>
          <p:nvPr/>
        </p:nvSpPr>
        <p:spPr>
          <a:xfrm>
            <a:off x="227965" y="1271905"/>
            <a:ext cx="8568055" cy="1753235"/>
          </a:xfrm>
          <a:prstGeom prst="rect">
            <a:avLst/>
          </a:prstGeom>
          <a:noFill/>
        </p:spPr>
        <p:txBody>
          <a:bodyPr wrap="square" rtlCol="0">
            <a:spAutoFit/>
          </a:bodyPr>
          <a:lstStyle/>
          <a:p>
            <a:pPr algn="l" eaLnBrk="1" hangingPunct="1">
              <a:lnSpc>
                <a:spcPct val="125000"/>
              </a:lnSpc>
              <a:spcBef>
                <a:spcPts val="0"/>
              </a:spcBef>
              <a:buClrTx/>
              <a:buSzTx/>
            </a:pPr>
            <a:r>
              <a:rPr lang="en-US" altLang="zh-CN" sz="2400" b="1" dirty="0">
                <a:solidFill>
                  <a:sysClr val="windowText" lastClr="000000"/>
                </a:solidFill>
                <a:latin typeface="宋体" panose="02010600030101010101" pitchFamily="2" charset="-122"/>
                <a:cs typeface="宋体" panose="02010600030101010101" pitchFamily="2" charset="-122"/>
                <a:sym typeface="+mn-ea"/>
              </a:rPr>
              <a:t>  </a:t>
            </a:r>
            <a:r>
              <a:rPr lang="zh-CN" altLang="en-US" sz="2400" b="1" dirty="0">
                <a:solidFill>
                  <a:sysClr val="windowText" lastClr="000000"/>
                </a:solidFill>
                <a:latin typeface="宋体" panose="02010600030101010101" pitchFamily="2" charset="-122"/>
                <a:cs typeface="宋体" panose="02010600030101010101" pitchFamily="2" charset="-122"/>
                <a:sym typeface="+mn-ea"/>
              </a:rPr>
              <a:t>（2）牛顿液体内摩擦定律</a:t>
            </a:r>
            <a:endParaRPr lang="zh-CN" altLang="en-US" sz="2400" b="1" dirty="0">
              <a:solidFill>
                <a:sysClr val="windowText" lastClr="000000"/>
              </a:solidFill>
              <a:latin typeface="宋体" panose="02010600030101010101" pitchFamily="2" charset="-122"/>
              <a:ea typeface="宋体" panose="02010600030101010101" pitchFamily="2" charset="-122"/>
              <a:cs typeface="宋体" panose="02010600030101010101" pitchFamily="2" charset="-122"/>
            </a:endParaRPr>
          </a:p>
          <a:p>
            <a:pPr marL="342900" indent="-342900" algn="l" eaLnBrk="1" hangingPunct="1">
              <a:lnSpc>
                <a:spcPct val="125000"/>
              </a:lnSpc>
              <a:spcBef>
                <a:spcPts val="0"/>
              </a:spcBef>
              <a:buClrTx/>
              <a:buSzTx/>
            </a:pPr>
            <a:r>
              <a:rPr lang="zh-CN" altLang="en-US" sz="2400" b="1" dirty="0">
                <a:solidFill>
                  <a:sysClr val="windowText" lastClr="000000"/>
                </a:solidFill>
                <a:latin typeface="宋体" panose="02010600030101010101" pitchFamily="2" charset="-122"/>
                <a:cs typeface="宋体" panose="02010600030101010101" pitchFamily="2" charset="-122"/>
                <a:sym typeface="+mn-ea"/>
              </a:rPr>
              <a:t>  牛顿在《自然哲学的数学原理》（1687）中指出：相邻两层流体作相对运动时存在内摩擦作用，称为</a:t>
            </a:r>
            <a:r>
              <a:rPr lang="zh-CN" altLang="en-US" sz="2400" b="1" dirty="0">
                <a:solidFill>
                  <a:srgbClr val="C00000"/>
                </a:solidFill>
                <a:latin typeface="宋体" panose="02010600030101010101" pitchFamily="2" charset="-122"/>
                <a:ea typeface="宋体" panose="02010600030101010101" pitchFamily="2" charset="-122"/>
                <a:sym typeface="+mn-ea"/>
              </a:rPr>
              <a:t>黏</a:t>
            </a:r>
            <a:r>
              <a:rPr lang="zh-CN" altLang="en-US" sz="2400" b="1" dirty="0">
                <a:solidFill>
                  <a:srgbClr val="C00000"/>
                </a:solidFill>
                <a:latin typeface="宋体" panose="02010600030101010101" pitchFamily="2" charset="-122"/>
                <a:cs typeface="宋体" panose="02010600030101010101" pitchFamily="2" charset="-122"/>
                <a:sym typeface="+mn-ea"/>
              </a:rPr>
              <a:t>性力</a:t>
            </a:r>
            <a:r>
              <a:rPr lang="zh-CN" altLang="en-US" sz="2400" b="1" dirty="0">
                <a:solidFill>
                  <a:sysClr val="windowText" lastClr="000000"/>
                </a:solidFill>
                <a:latin typeface="宋体" panose="02010600030101010101" pitchFamily="2" charset="-122"/>
                <a:cs typeface="宋体" panose="02010600030101010101" pitchFamily="2" charset="-122"/>
                <a:sym typeface="+mn-ea"/>
              </a:rPr>
              <a:t>。</a:t>
            </a:r>
            <a:endParaRPr lang="zh-CN" altLang="en-US" sz="2400" b="1" dirty="0">
              <a:solidFill>
                <a:sysClr val="windowText" lastClr="000000"/>
              </a:solidFill>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Tree>
  </p:cSld>
  <p:clrMapOvr>
    <a:masterClrMapping/>
  </p:clrMapOvr>
  <p:transition spd="slow" advTm="5769">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sp>
        <p:nvSpPr>
          <p:cNvPr id="2" name="灯片编号占位符 3"/>
          <p:cNvSpPr txBox="1">
            <a:spLocks noGrp="1"/>
          </p:cNvSpPr>
          <p:nvPr/>
        </p:nvSpPr>
        <p:spPr>
          <a:xfrm>
            <a:off x="4375468" y="6591935"/>
            <a:ext cx="397510"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4</a:t>
            </a:fld>
            <a:endParaRPr lang="en-US" altLang="zh-CN" sz="1800" dirty="0">
              <a:solidFill>
                <a:srgbClr val="253947"/>
              </a:solidFill>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a:stretch>
            <a:fillRect/>
          </a:stretch>
        </p:blipFill>
        <p:spPr>
          <a:xfrm>
            <a:off x="333058" y="70485"/>
            <a:ext cx="304165" cy="304165"/>
          </a:xfrm>
          <a:prstGeom prst="rect">
            <a:avLst/>
          </a:prstGeom>
        </p:spPr>
      </p:pic>
      <p:sp>
        <p:nvSpPr>
          <p:cNvPr id="3" name="矩形 2"/>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nvGrpSpPr>
          <p:cNvPr id="6" name="组合 5"/>
          <p:cNvGrpSpPr/>
          <p:nvPr/>
        </p:nvGrpSpPr>
        <p:grpSpPr>
          <a:xfrm>
            <a:off x="1264285" y="589280"/>
            <a:ext cx="6761480" cy="804545"/>
            <a:chOff x="1991" y="1044"/>
            <a:chExt cx="10648" cy="1151"/>
          </a:xfrm>
        </p:grpSpPr>
        <p:sp>
          <p:nvSpPr>
            <p:cNvPr id="7" name="Freeform 6"/>
            <p:cNvSpPr/>
            <p:nvPr/>
          </p:nvSpPr>
          <p:spPr>
            <a:xfrm>
              <a:off x="1991" y="1044"/>
              <a:ext cx="10648" cy="1151"/>
            </a:xfrm>
            <a:custGeom>
              <a:avLst/>
              <a:gdLst/>
              <a:ahLst/>
              <a:cxnLst>
                <a:cxn ang="0">
                  <a:pos x="0" y="612775"/>
                </a:cxn>
                <a:cxn ang="0">
                  <a:pos x="6761808" y="468238"/>
                </a:cxn>
                <a:cxn ang="0">
                  <a:pos x="6316934" y="0"/>
                </a:cxn>
                <a:cxn ang="0">
                  <a:pos x="148984" y="226591"/>
                </a:cxn>
                <a:cxn ang="0">
                  <a:pos x="0" y="612775"/>
                </a:cxn>
              </a:cxnLst>
              <a:rect l="0" t="0" r="0" b="0"/>
              <a:pathLst>
                <a:path w="9758" h="814">
                  <a:moveTo>
                    <a:pt x="0" y="814"/>
                  </a:moveTo>
                  <a:lnTo>
                    <a:pt x="9758" y="622"/>
                  </a:lnTo>
                  <a:lnTo>
                    <a:pt x="9116" y="0"/>
                  </a:lnTo>
                  <a:lnTo>
                    <a:pt x="215" y="301"/>
                  </a:lnTo>
                  <a:lnTo>
                    <a:pt x="0" y="814"/>
                  </a:lnTo>
                  <a:close/>
                </a:path>
              </a:pathLst>
            </a:custGeom>
            <a:solidFill>
              <a:srgbClr val="A6A6A6">
                <a:alpha val="100000"/>
              </a:srgbClr>
            </a:solidFill>
            <a:ln w="9525">
              <a:noFill/>
            </a:ln>
          </p:spPr>
          <p:txBody>
            <a:bodyPr/>
            <a:lstStyle/>
            <a:p>
              <a:endParaRPr lang="zh-CN" altLang="en-US"/>
            </a:p>
          </p:txBody>
        </p:sp>
        <p:sp>
          <p:nvSpPr>
            <p:cNvPr id="9" name="Freeform 7"/>
            <p:cNvSpPr/>
            <p:nvPr/>
          </p:nvSpPr>
          <p:spPr>
            <a:xfrm>
              <a:off x="2021" y="1106"/>
              <a:ext cx="9923" cy="891"/>
            </a:xfrm>
            <a:custGeom>
              <a:avLst/>
              <a:gdLst/>
              <a:ahLst/>
              <a:cxnLst>
                <a:cxn ang="0">
                  <a:pos x="0" y="0"/>
                </a:cxn>
                <a:cxn ang="0">
                  <a:pos x="2147483647" y="0"/>
                </a:cxn>
                <a:cxn ang="0">
                  <a:pos x="2147483647" y="2147483647"/>
                </a:cxn>
                <a:cxn ang="0">
                  <a:pos x="2147483647" y="2147483647"/>
                </a:cxn>
                <a:cxn ang="0">
                  <a:pos x="0" y="0"/>
                </a:cxn>
              </a:cxnLst>
              <a:rect l="0" t="0" r="0" b="0"/>
              <a:pathLst>
                <a:path w="9094" h="644">
                  <a:moveTo>
                    <a:pt x="0" y="0"/>
                  </a:moveTo>
                  <a:lnTo>
                    <a:pt x="9094" y="0"/>
                  </a:lnTo>
                  <a:lnTo>
                    <a:pt x="8687" y="644"/>
                  </a:lnTo>
                  <a:lnTo>
                    <a:pt x="214" y="513"/>
                  </a:lnTo>
                  <a:lnTo>
                    <a:pt x="0" y="0"/>
                  </a:lnTo>
                  <a:close/>
                </a:path>
              </a:pathLst>
            </a:custGeom>
            <a:solidFill>
              <a:schemeClr val="tx2">
                <a:lumMod val="20000"/>
                <a:lumOff val="80000"/>
              </a:schemeClr>
            </a:solidFill>
            <a:ln w="9525">
              <a:noFill/>
            </a:ln>
          </p:spPr>
          <p:txBody>
            <a:bodyPr/>
            <a:lstStyle/>
            <a:p>
              <a:endParaRPr lang="zh-CN" altLang="en-US"/>
            </a:p>
          </p:txBody>
        </p:sp>
        <p:sp>
          <p:nvSpPr>
            <p:cNvPr id="10" name="文本框 9"/>
            <p:cNvSpPr txBox="1"/>
            <p:nvPr/>
          </p:nvSpPr>
          <p:spPr>
            <a:xfrm>
              <a:off x="5393" y="1074"/>
              <a:ext cx="3180" cy="923"/>
            </a:xfrm>
            <a:prstGeom prst="rect">
              <a:avLst/>
            </a:prstGeom>
            <a:noFill/>
          </p:spPr>
          <p:txBody>
            <a:bodyPr wrap="square" rtlCol="0" anchor="t">
              <a:spAutoFit/>
            </a:bodyPr>
            <a:lstStyle/>
            <a:p>
              <a:pPr algn="ctr"/>
              <a:r>
                <a:rPr lang="zh-CN" altLang="en-US" sz="3600" b="1" dirty="0">
                  <a:solidFill>
                    <a:srgbClr val="111E2C"/>
                  </a:solidFill>
                  <a:latin typeface="Hiragino Sans GB W6" panose="020B0300000000000000" charset="-122"/>
                  <a:ea typeface="Hiragino Sans GB W6" panose="020B0300000000000000" charset="-122"/>
                  <a:sym typeface="+mn-ea"/>
                </a:rPr>
                <a:t>学时分配</a:t>
              </a:r>
            </a:p>
          </p:txBody>
        </p:sp>
      </p:grpSp>
      <p:sp>
        <p:nvSpPr>
          <p:cNvPr id="18" name="圆角矩形 3"/>
          <p:cNvSpPr/>
          <p:nvPr/>
        </p:nvSpPr>
        <p:spPr>
          <a:xfrm>
            <a:off x="1148080" y="1506855"/>
            <a:ext cx="7103110" cy="4845685"/>
          </a:xfrm>
          <a:prstGeom prst="roundRect">
            <a:avLst>
              <a:gd name="adj" fmla="val 4486"/>
            </a:avLst>
          </a:prstGeom>
          <a:solidFill>
            <a:schemeClr val="accent1">
              <a:lumMod val="20000"/>
              <a:lumOff val="80000"/>
              <a:alpha val="4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dirty="0">
              <a:solidFill>
                <a:schemeClr val="accent1"/>
              </a:solidFill>
              <a:latin typeface="Arial" panose="020B0604020202020204" pitchFamily="34" charset="0"/>
            </a:endParaRPr>
          </a:p>
        </p:txBody>
      </p:sp>
      <p:sp>
        <p:nvSpPr>
          <p:cNvPr id="20482" name="Rectangle 3"/>
          <p:cNvSpPr>
            <a:spLocks noGrp="1"/>
          </p:cNvSpPr>
          <p:nvPr>
            <p:ph idx="1"/>
          </p:nvPr>
        </p:nvSpPr>
        <p:spPr>
          <a:xfrm>
            <a:off x="1897380" y="1393825"/>
            <a:ext cx="6089650" cy="4752975"/>
          </a:xfrm>
        </p:spPr>
        <p:txBody>
          <a:bodyPr vert="horz" wrap="square" lIns="91440" tIns="45720" rIns="91440" bIns="45720" anchor="t"/>
          <a:lstStyle/>
          <a:p>
            <a:pPr eaLnBrk="1" hangingPunct="1">
              <a:lnSpc>
                <a:spcPct val="110000"/>
              </a:lnSpc>
              <a:buFont typeface="Wingdings" panose="05000000000000000000" pitchFamily="2" charset="2"/>
              <a:buNone/>
            </a:pPr>
            <a:endParaRPr sz="2000" b="1" dirty="0"/>
          </a:p>
          <a:p>
            <a:pPr eaLnBrk="1" hangingPunct="1">
              <a:lnSpc>
                <a:spcPct val="110000"/>
              </a:lnSpc>
              <a:buFont typeface="Wingdings" panose="05000000000000000000" charset="0"/>
              <a:buChar char="Ø"/>
            </a:pPr>
            <a:r>
              <a:rPr sz="2400" b="1" dirty="0"/>
              <a:t>绪论、液压油液		     2学时</a:t>
            </a:r>
          </a:p>
          <a:p>
            <a:pPr eaLnBrk="1" hangingPunct="1">
              <a:lnSpc>
                <a:spcPct val="110000"/>
              </a:lnSpc>
              <a:buFont typeface="Wingdings" panose="05000000000000000000" charset="0"/>
              <a:buChar char="Ø"/>
            </a:pPr>
            <a:r>
              <a:rPr sz="2400" b="1" dirty="0"/>
              <a:t>液压泵			     4学时</a:t>
            </a:r>
          </a:p>
          <a:p>
            <a:pPr eaLnBrk="1" hangingPunct="1">
              <a:lnSpc>
                <a:spcPct val="110000"/>
              </a:lnSpc>
              <a:buFont typeface="Wingdings" panose="05000000000000000000" charset="0"/>
              <a:buChar char="Ø"/>
            </a:pPr>
            <a:r>
              <a:rPr sz="2400" b="1" dirty="0"/>
              <a:t>液压马达与液压缸	     4学时</a:t>
            </a:r>
          </a:p>
          <a:p>
            <a:pPr eaLnBrk="1" hangingPunct="1">
              <a:lnSpc>
                <a:spcPct val="110000"/>
              </a:lnSpc>
              <a:buFont typeface="Wingdings" panose="05000000000000000000" charset="0"/>
              <a:buChar char="Ø"/>
            </a:pPr>
            <a:r>
              <a:rPr sz="2400" b="1" dirty="0"/>
              <a:t>液压控制阀		     8学时</a:t>
            </a:r>
          </a:p>
          <a:p>
            <a:pPr eaLnBrk="1" hangingPunct="1">
              <a:lnSpc>
                <a:spcPct val="110000"/>
              </a:lnSpc>
              <a:buFont typeface="Wingdings" panose="05000000000000000000" charset="0"/>
              <a:buChar char="Ø"/>
            </a:pPr>
            <a:r>
              <a:rPr sz="2400" b="1" dirty="0"/>
              <a:t>液压辅件		                  2学时</a:t>
            </a:r>
          </a:p>
          <a:p>
            <a:pPr eaLnBrk="1" hangingPunct="1">
              <a:lnSpc>
                <a:spcPct val="110000"/>
              </a:lnSpc>
              <a:buFont typeface="Wingdings" panose="05000000000000000000" charset="0"/>
              <a:buChar char="Ø"/>
            </a:pPr>
            <a:r>
              <a:rPr sz="2400" b="1" dirty="0"/>
              <a:t>液压基本回路		     6学时</a:t>
            </a:r>
          </a:p>
          <a:p>
            <a:pPr eaLnBrk="1" hangingPunct="1">
              <a:lnSpc>
                <a:spcPct val="110000"/>
              </a:lnSpc>
              <a:buFont typeface="Wingdings" panose="05000000000000000000" charset="0"/>
              <a:buChar char="Ø"/>
            </a:pPr>
            <a:r>
              <a:rPr sz="2400" b="1" dirty="0"/>
              <a:t>典型液压系统		     2学时</a:t>
            </a:r>
          </a:p>
          <a:p>
            <a:pPr eaLnBrk="1" hangingPunct="1">
              <a:lnSpc>
                <a:spcPct val="110000"/>
              </a:lnSpc>
              <a:buFont typeface="Wingdings" panose="05000000000000000000" charset="0"/>
              <a:buChar char="Ø"/>
            </a:pPr>
            <a:r>
              <a:rPr sz="2400" b="1" dirty="0"/>
              <a:t>气压传动基本元件                  4学时</a:t>
            </a:r>
          </a:p>
          <a:p>
            <a:pPr eaLnBrk="1" hangingPunct="1">
              <a:lnSpc>
                <a:spcPct val="110000"/>
              </a:lnSpc>
              <a:buFont typeface="Wingdings" panose="05000000000000000000" charset="0"/>
              <a:buChar char="Ø"/>
            </a:pPr>
            <a:r>
              <a:rPr sz="2400" b="1" dirty="0"/>
              <a:t>气压传动基本回路                  4学时</a:t>
            </a:r>
          </a:p>
        </p:txBody>
      </p:sp>
      <p:pic>
        <p:nvPicPr>
          <p:cNvPr id="5" name="图片 4" descr="页脚"/>
          <p:cNvPicPr>
            <a:picLocks noChangeAspect="1"/>
          </p:cNvPicPr>
          <p:nvPr/>
        </p:nvPicPr>
        <p:blipFill>
          <a:blip r:embed="rId4"/>
          <a:srcRect l="7567" r="2701"/>
          <a:stretch>
            <a:fillRect/>
          </a:stretch>
        </p:blipFill>
        <p:spPr>
          <a:xfrm>
            <a:off x="-12382" y="6089015"/>
            <a:ext cx="9171940" cy="9766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27965" y="3462020"/>
            <a:ext cx="8777605" cy="3093720"/>
          </a:xfrm>
          <a:prstGeom prst="rect">
            <a:avLst/>
          </a:prstGeom>
          <a:solidFill>
            <a:srgbClr val="4F81BD">
              <a:lumMod val="40000"/>
              <a:lumOff val="60000"/>
              <a:alpha val="50000"/>
            </a:srgbClr>
          </a:solidFill>
          <a:ln w="25400" cap="flat" cmpd="sng" algn="ctr">
            <a:noFill/>
            <a:prstDash val="solid"/>
          </a:ln>
          <a:effectLst/>
        </p:spPr>
        <p:txBody>
          <a:bodyPr rtlCol="0" anchor="ctr"/>
          <a:lstStyle/>
          <a:p>
            <a:pPr algn="ctr"/>
            <a:endParaRPr lang="zh-CN" altLang="en-US"/>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227965" y="568960"/>
            <a:ext cx="2725860" cy="63055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662"/>
              <a:chOff x="-663" y="1933"/>
              <a:chExt cx="5790" cy="66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58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 name="圆角矩形 3"/>
          <p:cNvSpPr/>
          <p:nvPr/>
        </p:nvSpPr>
        <p:spPr>
          <a:xfrm>
            <a:off x="227965" y="1271905"/>
            <a:ext cx="8776970" cy="203517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5" name="文本框 4"/>
          <p:cNvSpPr txBox="1"/>
          <p:nvPr/>
        </p:nvSpPr>
        <p:spPr>
          <a:xfrm>
            <a:off x="300355" y="1271270"/>
            <a:ext cx="8704580" cy="1938020"/>
          </a:xfrm>
          <a:prstGeom prst="rect">
            <a:avLst/>
          </a:prstGeom>
          <a:noFill/>
        </p:spPr>
        <p:txBody>
          <a:bodyPr wrap="square" rtlCol="0">
            <a:spAutoFit/>
          </a:bodyPr>
          <a:lstStyle/>
          <a:p>
            <a:pPr algn="l">
              <a:lnSpc>
                <a:spcPct val="125000"/>
              </a:lnSpc>
              <a:spcBef>
                <a:spcPts val="0"/>
              </a:spcBef>
              <a:buClrTx/>
              <a:buSzTx/>
            </a:pPr>
            <a:r>
              <a:rPr lang="en-US" altLang="zh-CN" sz="2400" b="1" dirty="0">
                <a:solidFill>
                  <a:sysClr val="windowText" lastClr="000000"/>
                </a:solidFill>
                <a:latin typeface="宋体" panose="02010600030101010101" pitchFamily="2" charset="-122"/>
                <a:cs typeface="宋体" panose="02010600030101010101" pitchFamily="2" charset="-122"/>
                <a:sym typeface="+mn-ea"/>
              </a:rPr>
              <a:t>   </a:t>
            </a:r>
            <a:r>
              <a:rPr lang="zh-CN" altLang="en-US" sz="2400" b="1" dirty="0">
                <a:solidFill>
                  <a:sysClr val="windowText" lastClr="000000"/>
                </a:solidFill>
                <a:latin typeface="宋体" panose="02010600030101010101" pitchFamily="2" charset="-122"/>
                <a:cs typeface="宋体" panose="02010600030101010101" pitchFamily="2" charset="-122"/>
                <a:sym typeface="+mn-ea"/>
              </a:rPr>
              <a:t>（2）牛顿液体内摩擦定律</a:t>
            </a:r>
          </a:p>
          <a:p>
            <a:pPr marL="342900" algn="l">
              <a:lnSpc>
                <a:spcPct val="125000"/>
              </a:lnSpc>
              <a:spcBef>
                <a:spcPts val="0"/>
              </a:spcBef>
              <a:buClrTx/>
              <a:buSzTx/>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宋体" panose="02010600030101010101" pitchFamily="2" charset="-122"/>
                <a:sym typeface="+mn-ea"/>
              </a:rPr>
              <a:t> 库仑实验验证</a:t>
            </a:r>
            <a:r>
              <a:rPr lang="zh-CN" altLang="en-US" sz="2400" b="1" dirty="0">
                <a:latin typeface="宋体" panose="02010600030101010101" pitchFamily="2" charset="-122"/>
                <a:cs typeface="宋体" panose="02010600030101010101" pitchFamily="2" charset="-122"/>
                <a:sym typeface="+mn-ea"/>
              </a:rPr>
              <a:t>黏</a:t>
            </a:r>
            <a:r>
              <a:rPr lang="zh-CN" altLang="en-US" sz="2400" b="1" dirty="0">
                <a:solidFill>
                  <a:schemeClr val="tx1"/>
                </a:solidFill>
                <a:latin typeface="宋体" panose="02010600030101010101" pitchFamily="2" charset="-122"/>
                <a:cs typeface="宋体" panose="02010600030101010101" pitchFamily="2" charset="-122"/>
                <a:sym typeface="+mn-ea"/>
              </a:rPr>
              <a:t>性力的存在：三种圆板的衰减时间均相等；</a:t>
            </a:r>
          </a:p>
          <a:p>
            <a:pPr marL="342900" algn="l">
              <a:lnSpc>
                <a:spcPct val="125000"/>
              </a:lnSpc>
              <a:spcBef>
                <a:spcPts val="0"/>
              </a:spcBef>
              <a:buClrTx/>
              <a:buSzTx/>
              <a:buFont typeface="Arial" panose="020B0604020202020204" pitchFamily="34" charset="0"/>
              <a:buChar char="•"/>
            </a:pPr>
            <a:r>
              <a:rPr lang="zh-CN" altLang="en-US" sz="2400" b="1" dirty="0">
                <a:solidFill>
                  <a:schemeClr val="tx1"/>
                </a:solidFill>
                <a:latin typeface="宋体" panose="02010600030101010101" pitchFamily="2" charset="-122"/>
                <a:cs typeface="宋体" panose="02010600030101010101" pitchFamily="2" charset="-122"/>
                <a:sym typeface="+mn-ea"/>
              </a:rPr>
              <a:t> 衰减的原因，不是圆板与液体之间的相互摩擦 ，而是液体内部的摩擦。</a:t>
            </a:r>
          </a:p>
        </p:txBody>
      </p:sp>
      <p:pic>
        <p:nvPicPr>
          <p:cNvPr id="43011" name="图片 4"/>
          <p:cNvPicPr>
            <a:picLocks noChangeAspect="1"/>
          </p:cNvPicPr>
          <p:nvPr/>
        </p:nvPicPr>
        <p:blipFill>
          <a:blip r:embed="rId3"/>
          <a:stretch>
            <a:fillRect/>
          </a:stretch>
        </p:blipFill>
        <p:spPr>
          <a:xfrm>
            <a:off x="1425575" y="3581400"/>
            <a:ext cx="6622415" cy="2854960"/>
          </a:xfrm>
          <a:prstGeom prst="rect">
            <a:avLst/>
          </a:prstGeom>
          <a:noFill/>
          <a:ln w="9525">
            <a:noFill/>
          </a:ln>
        </p:spPr>
      </p:pic>
    </p:spTree>
  </p:cSld>
  <p:clrMapOvr>
    <a:masterClrMapping/>
  </p:clrMapOvr>
  <p:transition spd="slow" advTm="5769">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0050" y="3759200"/>
            <a:ext cx="8286750" cy="2684145"/>
          </a:xfrm>
          <a:prstGeom prst="rect">
            <a:avLst/>
          </a:prstGeom>
          <a:solidFill>
            <a:srgbClr val="4F81BD">
              <a:lumMod val="40000"/>
              <a:lumOff val="60000"/>
              <a:alpha val="50000"/>
            </a:srgbClr>
          </a:solidFill>
          <a:ln w="25400" cap="flat" cmpd="sng" algn="ctr">
            <a:noFill/>
            <a:prstDash val="solid"/>
          </a:ln>
          <a:effectLst/>
        </p:spPr>
        <p:txBody>
          <a:bodyPr rtlCol="0" anchor="ctr"/>
          <a:lstStyle/>
          <a:p>
            <a:pPr algn="ctr"/>
            <a:endParaRPr lang="zh-CN" altLang="en-US"/>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327660" y="680085"/>
            <a:ext cx="2725860" cy="63055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662"/>
              <a:chOff x="-663" y="1933"/>
              <a:chExt cx="5790" cy="66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58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 name="圆角矩形 3"/>
          <p:cNvSpPr/>
          <p:nvPr/>
        </p:nvSpPr>
        <p:spPr>
          <a:xfrm>
            <a:off x="400050" y="1382395"/>
            <a:ext cx="8286115" cy="226441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5" name="文本框 4"/>
          <p:cNvSpPr txBox="1"/>
          <p:nvPr/>
        </p:nvSpPr>
        <p:spPr>
          <a:xfrm>
            <a:off x="400050" y="1517650"/>
            <a:ext cx="8285480" cy="1938020"/>
          </a:xfrm>
          <a:prstGeom prst="rect">
            <a:avLst/>
          </a:prstGeom>
          <a:noFill/>
        </p:spPr>
        <p:txBody>
          <a:bodyPr wrap="square" rtlCol="0">
            <a:spAutoFit/>
          </a:bodyPr>
          <a:lstStyle/>
          <a:p>
            <a:pPr algn="l">
              <a:lnSpc>
                <a:spcPct val="125000"/>
              </a:lnSpc>
              <a:spcBef>
                <a:spcPts val="0"/>
              </a:spcBef>
              <a:buClrTx/>
              <a:buSzTx/>
            </a:pPr>
            <a:r>
              <a:rPr lang="en-US" altLang="zh-CN" sz="2400" b="1" dirty="0">
                <a:solidFill>
                  <a:sysClr val="windowText" lastClr="000000"/>
                </a:solidFill>
                <a:latin typeface="宋体" panose="02010600030101010101" pitchFamily="2" charset="-122"/>
                <a:cs typeface="宋体" panose="02010600030101010101" pitchFamily="2" charset="-122"/>
                <a:sym typeface="+mn-ea"/>
              </a:rPr>
              <a:t>   </a:t>
            </a:r>
            <a:r>
              <a:rPr lang="zh-CN" altLang="en-US" sz="2400" b="1" dirty="0">
                <a:solidFill>
                  <a:sysClr val="windowText" lastClr="000000"/>
                </a:solidFill>
                <a:latin typeface="宋体" panose="02010600030101010101" pitchFamily="2" charset="-122"/>
                <a:cs typeface="宋体" panose="02010600030101010101" pitchFamily="2" charset="-122"/>
                <a:sym typeface="+mn-ea"/>
              </a:rPr>
              <a:t>（2）牛顿液体内摩擦定律实验：</a:t>
            </a:r>
          </a:p>
          <a:p>
            <a:pPr marL="342900" algn="l">
              <a:lnSpc>
                <a:spcPct val="125000"/>
              </a:lnSpc>
              <a:spcBef>
                <a:spcPts val="0"/>
              </a:spcBef>
              <a:buClrTx/>
              <a:buSzTx/>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宋体" panose="02010600030101010101" pitchFamily="2" charset="-122"/>
                <a:sym typeface="+mn-ea"/>
              </a:rPr>
              <a:t> 在两平行平板之间充满液体，当上平板相对下平板（静止）运动时，液体受到固定壁板的附着力和液层内摩擦力的影响。</a:t>
            </a:r>
          </a:p>
        </p:txBody>
      </p:sp>
      <p:pic>
        <p:nvPicPr>
          <p:cNvPr id="155653" name="Picture 5" descr="1-1"/>
          <p:cNvPicPr>
            <a:picLocks noChangeAspect="1"/>
          </p:cNvPicPr>
          <p:nvPr/>
        </p:nvPicPr>
        <p:blipFill>
          <a:blip r:embed="rId3"/>
          <a:srcRect l="2205" t="2332" b="17236"/>
          <a:stretch>
            <a:fillRect/>
          </a:stretch>
        </p:blipFill>
        <p:spPr>
          <a:xfrm>
            <a:off x="2139315" y="3851910"/>
            <a:ext cx="4870450" cy="2498725"/>
          </a:xfrm>
          <a:prstGeom prst="rect">
            <a:avLst/>
          </a:prstGeom>
          <a:noFill/>
          <a:ln w="9525">
            <a:noFill/>
          </a:ln>
        </p:spPr>
      </p:pic>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55653"/>
                                        </p:tgtEl>
                                        <p:attrNameLst>
                                          <p:attrName>style.visibility</p:attrName>
                                        </p:attrNameLst>
                                      </p:cBhvr>
                                      <p:to>
                                        <p:strVal val="visible"/>
                                      </p:to>
                                    </p:set>
                                    <p:animEffect transition="in" filter="blinds(vertical)">
                                      <p:cBhvr>
                                        <p:cTn id="7" dur="500"/>
                                        <p:tgtEl>
                                          <p:spTgt spid="155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227330" y="3777615"/>
            <a:ext cx="8833485" cy="246443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227965" y="560705"/>
            <a:ext cx="2725860" cy="63055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662"/>
              <a:chOff x="-663" y="1933"/>
              <a:chExt cx="5790" cy="66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58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 name="圆角矩形 3"/>
          <p:cNvSpPr/>
          <p:nvPr/>
        </p:nvSpPr>
        <p:spPr>
          <a:xfrm>
            <a:off x="227965" y="1377950"/>
            <a:ext cx="8833485" cy="217424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3" name="文本框 2"/>
          <p:cNvSpPr txBox="1"/>
          <p:nvPr/>
        </p:nvSpPr>
        <p:spPr>
          <a:xfrm>
            <a:off x="333375" y="4002405"/>
            <a:ext cx="5302885" cy="1938020"/>
          </a:xfrm>
          <a:prstGeom prst="rect">
            <a:avLst/>
          </a:prstGeom>
          <a:noFill/>
        </p:spPr>
        <p:txBody>
          <a:bodyPr wrap="square" rtlCol="0">
            <a:spAutoFit/>
          </a:bodyPr>
          <a:lstStyle/>
          <a:p>
            <a:pPr marL="342900" indent="-342900" algn="l">
              <a:lnSpc>
                <a:spcPct val="125000"/>
              </a:lnSpc>
              <a:spcBef>
                <a:spcPts val="0"/>
              </a:spcBef>
              <a:buClrTx/>
              <a:buSzTx/>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宋体" panose="02010600030101010101" pitchFamily="2" charset="-122"/>
              </a:rPr>
              <a:t>或中μ——比例系数。又称为</a:t>
            </a:r>
            <a:r>
              <a:rPr lang="zh-CN" altLang="en-US" sz="2400" b="1" dirty="0">
                <a:solidFill>
                  <a:sysClr val="windowText" lastClr="000000"/>
                </a:solidFill>
                <a:latin typeface="宋体" panose="02010600030101010101" pitchFamily="2" charset="-122"/>
                <a:cs typeface="宋体" panose="02010600030101010101" pitchFamily="2" charset="-122"/>
                <a:sym typeface="+mn-ea"/>
              </a:rPr>
              <a:t>黏</a:t>
            </a:r>
            <a:r>
              <a:rPr lang="zh-CN" altLang="en-US" sz="2400" b="1" dirty="0">
                <a:solidFill>
                  <a:sysClr val="windowText" lastClr="000000"/>
                </a:solidFill>
                <a:latin typeface="宋体" panose="02010600030101010101" pitchFamily="2" charset="-122"/>
                <a:cs typeface="宋体" panose="02010600030101010101" pitchFamily="2" charset="-122"/>
              </a:rPr>
              <a:t>度系数或动力</a:t>
            </a:r>
            <a:r>
              <a:rPr lang="zh-CN" altLang="en-US" sz="2400" b="1" dirty="0">
                <a:solidFill>
                  <a:sysClr val="windowText" lastClr="000000"/>
                </a:solidFill>
                <a:latin typeface="宋体" panose="02010600030101010101" pitchFamily="2" charset="-122"/>
                <a:cs typeface="宋体" panose="02010600030101010101" pitchFamily="2" charset="-122"/>
                <a:sym typeface="+mn-ea"/>
              </a:rPr>
              <a:t>黏</a:t>
            </a:r>
            <a:r>
              <a:rPr lang="zh-CN" altLang="en-US" sz="2400" b="1" dirty="0">
                <a:solidFill>
                  <a:sysClr val="windowText" lastClr="000000"/>
                </a:solidFill>
                <a:latin typeface="宋体" panose="02010600030101010101" pitchFamily="2" charset="-122"/>
                <a:cs typeface="宋体" panose="02010600030101010101" pitchFamily="2" charset="-122"/>
              </a:rPr>
              <a:t>度。</a:t>
            </a:r>
          </a:p>
          <a:p>
            <a:pPr marL="342900" indent="-342900" algn="l">
              <a:lnSpc>
                <a:spcPct val="125000"/>
              </a:lnSpc>
              <a:spcBef>
                <a:spcPts val="0"/>
              </a:spcBef>
              <a:buClrTx/>
              <a:buSzTx/>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宋体" panose="02010600030101010101" pitchFamily="2" charset="-122"/>
              </a:rPr>
              <a:t>若以τ表示液层间在单位面积上的内摩擦力，则上式可写成：</a:t>
            </a:r>
          </a:p>
        </p:txBody>
      </p:sp>
      <p:pic>
        <p:nvPicPr>
          <p:cNvPr id="44038" name="Picture 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938203" y="1951038"/>
            <a:ext cx="2500312" cy="815975"/>
          </a:xfrm>
          <a:prstGeom prst="rect">
            <a:avLst/>
          </a:prstGeom>
          <a:solidFill>
            <a:srgbClr val="F0E9BF"/>
          </a:solidFill>
          <a:ln w="9525">
            <a:noFill/>
          </a:ln>
        </p:spPr>
      </p:pic>
      <p:sp>
        <p:nvSpPr>
          <p:cNvPr id="2" name="文本框 1"/>
          <p:cNvSpPr txBox="1"/>
          <p:nvPr/>
        </p:nvSpPr>
        <p:spPr>
          <a:xfrm>
            <a:off x="333375" y="1496060"/>
            <a:ext cx="5303520" cy="1938020"/>
          </a:xfrm>
          <a:prstGeom prst="rect">
            <a:avLst/>
          </a:prstGeom>
          <a:noFill/>
        </p:spPr>
        <p:txBody>
          <a:bodyPr wrap="square" rtlCol="0">
            <a:spAutoFit/>
          </a:bodyPr>
          <a:lstStyle/>
          <a:p>
            <a:pPr marL="342900" indent="-342900" algn="l">
              <a:lnSpc>
                <a:spcPct val="125000"/>
              </a:lnSpc>
              <a:spcBef>
                <a:spcPts val="0"/>
              </a:spcBef>
              <a:buClrTx/>
              <a:buSzTx/>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宋体" panose="02010600030101010101" pitchFamily="2" charset="-122"/>
              </a:rPr>
              <a:t>实验测定结果表明，液体流动时相邻液层间的内摩擦力F</a:t>
            </a:r>
            <a:r>
              <a:rPr lang="zh-CN" altLang="en-US" sz="2400" b="1" baseline="-25000" dirty="0">
                <a:solidFill>
                  <a:sysClr val="windowText" lastClr="000000"/>
                </a:solidFill>
                <a:latin typeface="宋体" panose="02010600030101010101" pitchFamily="2" charset="-122"/>
                <a:cs typeface="宋体" panose="02010600030101010101" pitchFamily="2" charset="-122"/>
              </a:rPr>
              <a:t>f</a:t>
            </a:r>
            <a:r>
              <a:rPr lang="zh-CN" altLang="en-US" sz="2400" b="1" dirty="0">
                <a:solidFill>
                  <a:sysClr val="windowText" lastClr="000000"/>
                </a:solidFill>
                <a:latin typeface="宋体" panose="02010600030101010101" pitchFamily="2" charset="-122"/>
                <a:cs typeface="宋体" panose="02010600030101010101" pitchFamily="2" charset="-122"/>
              </a:rPr>
              <a:t>与液层接触面积A、液层间的速度梯度du/dy成正比。</a:t>
            </a:r>
          </a:p>
        </p:txBody>
      </p:sp>
      <p:pic>
        <p:nvPicPr>
          <p:cNvPr id="44039" name="Picture 7"/>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938520" y="4471035"/>
            <a:ext cx="2571750" cy="857250"/>
          </a:xfrm>
          <a:prstGeom prst="rect">
            <a:avLst/>
          </a:prstGeom>
          <a:solidFill>
            <a:srgbClr val="F0E9BF"/>
          </a:solidFill>
          <a:ln w="9525">
            <a:noFill/>
          </a:ln>
        </p:spPr>
      </p:pic>
    </p:spTree>
  </p:cSld>
  <p:clrMapOvr>
    <a:masterClrMapping/>
  </p:clrMapOvr>
  <p:transition spd="slow" advTm="5769">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0050" y="3563620"/>
            <a:ext cx="8286115" cy="2951480"/>
          </a:xfrm>
          <a:prstGeom prst="rect">
            <a:avLst/>
          </a:prstGeom>
          <a:solidFill>
            <a:srgbClr val="4F81BD">
              <a:lumMod val="40000"/>
              <a:lumOff val="60000"/>
              <a:alpha val="50000"/>
            </a:srgbClr>
          </a:solidFill>
          <a:ln w="25400" cap="flat" cmpd="sng" algn="ctr">
            <a:noFill/>
            <a:prstDash val="solid"/>
          </a:ln>
          <a:effectLst/>
        </p:spPr>
        <p:txBody>
          <a:bodyPr rtlCol="0" anchor="ctr"/>
          <a:lstStyle/>
          <a:p>
            <a:pPr algn="ctr"/>
            <a:endParaRPr lang="zh-CN" altLang="en-US"/>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327660" y="680085"/>
            <a:ext cx="2725860" cy="63055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662"/>
              <a:chOff x="-663" y="1933"/>
              <a:chExt cx="5790" cy="66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58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 name="圆角矩形 3"/>
          <p:cNvSpPr/>
          <p:nvPr/>
        </p:nvSpPr>
        <p:spPr>
          <a:xfrm>
            <a:off x="400050" y="1454150"/>
            <a:ext cx="8286115" cy="193929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5" name="文本框 4"/>
          <p:cNvSpPr txBox="1"/>
          <p:nvPr/>
        </p:nvSpPr>
        <p:spPr>
          <a:xfrm>
            <a:off x="400050" y="1456690"/>
            <a:ext cx="7947025" cy="1753235"/>
          </a:xfrm>
          <a:prstGeom prst="rect">
            <a:avLst/>
          </a:prstGeom>
          <a:noFill/>
        </p:spPr>
        <p:txBody>
          <a:bodyPr wrap="square" rtlCol="0">
            <a:spAutoFit/>
          </a:bodyPr>
          <a:lstStyle/>
          <a:p>
            <a:pPr algn="l">
              <a:lnSpc>
                <a:spcPct val="150000"/>
              </a:lnSpc>
              <a:spcBef>
                <a:spcPts val="0"/>
              </a:spcBef>
              <a:buClrTx/>
              <a:buSzTx/>
            </a:pPr>
            <a:r>
              <a:rPr lang="en-US" altLang="zh-CN" sz="2400" b="1" dirty="0">
                <a:solidFill>
                  <a:sysClr val="windowText" lastClr="000000"/>
                </a:solidFill>
                <a:latin typeface="宋体" panose="02010600030101010101" pitchFamily="2" charset="-122"/>
                <a:cs typeface="宋体" panose="02010600030101010101" pitchFamily="2" charset="-122"/>
                <a:sym typeface="+mn-ea"/>
              </a:rPr>
              <a:t>   </a:t>
            </a:r>
            <a:r>
              <a:rPr lang="zh-CN" altLang="en-US" sz="2400" b="1" dirty="0">
                <a:solidFill>
                  <a:sysClr val="windowText" lastClr="000000"/>
                </a:solidFill>
                <a:latin typeface="宋体" panose="02010600030101010101" pitchFamily="2" charset="-122"/>
                <a:cs typeface="宋体" panose="02010600030101010101" pitchFamily="2" charset="-122"/>
                <a:sym typeface="+mn-ea"/>
              </a:rPr>
              <a:t>（3）黏度——流体黏性形成原因</a:t>
            </a:r>
          </a:p>
          <a:p>
            <a:pPr marL="342900" algn="l">
              <a:lnSpc>
                <a:spcPct val="150000"/>
              </a:lnSpc>
              <a:spcBef>
                <a:spcPts val="0"/>
              </a:spcBef>
              <a:buClrTx/>
              <a:buSzTx/>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宋体" panose="02010600030101010101" pitchFamily="2" charset="-122"/>
                <a:sym typeface="+mn-ea"/>
              </a:rPr>
              <a:t> 两层液体之间的黏性力主要由分子内聚力形成</a:t>
            </a:r>
          </a:p>
          <a:p>
            <a:pPr marL="342900" algn="l">
              <a:lnSpc>
                <a:spcPct val="150000"/>
              </a:lnSpc>
              <a:spcBef>
                <a:spcPts val="0"/>
              </a:spcBef>
              <a:buClrTx/>
              <a:buSzTx/>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宋体" panose="02010600030101010101" pitchFamily="2" charset="-122"/>
                <a:sym typeface="+mn-ea"/>
              </a:rPr>
              <a:t> 两层气体之间的黏性力主要由分子动量交换形成</a:t>
            </a:r>
          </a:p>
        </p:txBody>
      </p:sp>
      <p:pic>
        <p:nvPicPr>
          <p:cNvPr id="45059" name="图片 3"/>
          <p:cNvPicPr>
            <a:picLocks noChangeAspect="1"/>
          </p:cNvPicPr>
          <p:nvPr/>
        </p:nvPicPr>
        <p:blipFill>
          <a:blip r:embed="rId3"/>
          <a:stretch>
            <a:fillRect/>
          </a:stretch>
        </p:blipFill>
        <p:spPr>
          <a:xfrm>
            <a:off x="925830" y="3663315"/>
            <a:ext cx="7297420" cy="2729865"/>
          </a:xfrm>
          <a:prstGeom prst="rect">
            <a:avLst/>
          </a:prstGeom>
          <a:noFill/>
          <a:ln w="9525">
            <a:noFill/>
          </a:ln>
        </p:spPr>
      </p:pic>
    </p:spTree>
  </p:cSld>
  <p:clrMapOvr>
    <a:masterClrMapping/>
  </p:clrMapOvr>
  <p:transition spd="slow" advTm="5769">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52070" y="1191260"/>
            <a:ext cx="9041765" cy="521525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pPr marL="0" lvl="1" indent="-285750" algn="l">
              <a:lnSpc>
                <a:spcPct val="125000"/>
              </a:lnSpc>
              <a:spcBef>
                <a:spcPts val="0"/>
              </a:spcBef>
              <a:buFont typeface="Wingdings" panose="05000000000000000000" pitchFamily="2" charset="2"/>
              <a:buNone/>
            </a:pPr>
            <a:r>
              <a:rPr lang="en-US" altLang="zh-CN" sz="2400" b="1" dirty="0">
                <a:solidFill>
                  <a:sysClr val="windowText" lastClr="000000"/>
                </a:solidFill>
                <a:latin typeface="宋体" panose="02010600030101010101" pitchFamily="2" charset="-122"/>
                <a:cs typeface="+mn-ea"/>
                <a:sym typeface="+mn-ea"/>
              </a:rPr>
              <a:t> </a:t>
            </a:r>
            <a:r>
              <a:rPr lang="zh-CN" altLang="en-US" sz="2400" b="1" dirty="0">
                <a:solidFill>
                  <a:sysClr val="windowText" lastClr="000000"/>
                </a:solidFill>
                <a:latin typeface="宋体" panose="02010600030101010101" pitchFamily="2" charset="-122"/>
                <a:cs typeface="+mn-ea"/>
                <a:sym typeface="+mn-ea"/>
              </a:rPr>
              <a:t>（</a:t>
            </a:r>
            <a:r>
              <a:rPr lang="en-US" altLang="zh-CN" sz="2400" b="1" dirty="0">
                <a:solidFill>
                  <a:sysClr val="windowText" lastClr="000000"/>
                </a:solidFill>
                <a:latin typeface="宋体" panose="02010600030101010101" pitchFamily="2" charset="-122"/>
                <a:cs typeface="+mn-ea"/>
                <a:sym typeface="+mn-ea"/>
              </a:rPr>
              <a:t>3</a:t>
            </a:r>
            <a:r>
              <a:rPr lang="zh-CN" altLang="en-US" sz="2400" b="1" dirty="0">
                <a:solidFill>
                  <a:sysClr val="windowText" lastClr="000000"/>
                </a:solidFill>
                <a:latin typeface="宋体" panose="02010600030101010101" pitchFamily="2" charset="-122"/>
                <a:cs typeface="+mn-ea"/>
                <a:sym typeface="+mn-ea"/>
              </a:rPr>
              <a:t>）黏度</a:t>
            </a:r>
            <a:r>
              <a:rPr lang="en-US" altLang="zh-CN" sz="2400" b="1" dirty="0">
                <a:solidFill>
                  <a:sysClr val="windowText" lastClr="000000"/>
                </a:solidFill>
                <a:latin typeface="宋体" panose="02010600030101010101" pitchFamily="2" charset="-122"/>
                <a:cs typeface="+mn-ea"/>
                <a:sym typeface="+mn-ea"/>
              </a:rPr>
              <a:t>——</a:t>
            </a:r>
            <a:r>
              <a:rPr lang="zh-CN" altLang="en-US" sz="2400" b="1" dirty="0">
                <a:solidFill>
                  <a:sysClr val="windowText" lastClr="000000"/>
                </a:solidFill>
                <a:latin typeface="宋体" panose="02010600030101010101" pitchFamily="2" charset="-122"/>
                <a:cs typeface="+mn-ea"/>
                <a:sym typeface="+mn-ea"/>
              </a:rPr>
              <a:t>用来度量黏性的大小。有三种黏度：  </a:t>
            </a:r>
          </a:p>
          <a:p>
            <a:pPr marL="0" lvl="1" indent="-285750" algn="l">
              <a:lnSpc>
                <a:spcPct val="125000"/>
              </a:lnSpc>
              <a:spcBef>
                <a:spcPts val="0"/>
              </a:spcBef>
              <a:buFont typeface="Wingdings" panose="05000000000000000000" pitchFamily="2" charset="2"/>
              <a:buNone/>
            </a:pPr>
            <a:r>
              <a:rPr lang="zh-CN" altLang="en-US" sz="2400" b="1" dirty="0">
                <a:solidFill>
                  <a:sysClr val="windowText" lastClr="000000"/>
                </a:solidFill>
                <a:latin typeface="宋体" panose="02010600030101010101" pitchFamily="2" charset="-122"/>
                <a:cs typeface="+mn-ea"/>
                <a:sym typeface="+mn-ea"/>
              </a:rPr>
              <a:t>          </a:t>
            </a:r>
            <a:r>
              <a:rPr lang="zh-CN" altLang="en-US" sz="2400" b="1" dirty="0">
                <a:solidFill>
                  <a:srgbClr val="0000FF"/>
                </a:solidFill>
                <a:latin typeface="宋体" panose="02010600030101010101" pitchFamily="2" charset="-122"/>
                <a:cs typeface="+mn-ea"/>
                <a:sym typeface="+mn-ea"/>
              </a:rPr>
              <a:t>  </a:t>
            </a:r>
            <a:r>
              <a:rPr lang="zh-CN" altLang="en-US" sz="2400" b="1" dirty="0">
                <a:solidFill>
                  <a:srgbClr val="C00000"/>
                </a:solidFill>
                <a:latin typeface="宋体" panose="02010600030101010101" pitchFamily="2" charset="-122"/>
                <a:cs typeface="+mn-ea"/>
                <a:sym typeface="+mn-ea"/>
              </a:rPr>
              <a:t>动力黏度    运动黏度    相对黏度</a:t>
            </a:r>
            <a:endParaRPr lang="zh-CN" altLang="en-US" sz="2400" b="1" dirty="0">
              <a:solidFill>
                <a:srgbClr val="C00000"/>
              </a:solidFill>
              <a:latin typeface="宋体" panose="02010600030101010101" pitchFamily="2" charset="-122"/>
              <a:ea typeface="宋体" panose="02010600030101010101" pitchFamily="2" charset="-122"/>
            </a:endParaRPr>
          </a:p>
          <a:p>
            <a:pPr marL="57150" lvl="1" indent="-342900" algn="l">
              <a:lnSpc>
                <a:spcPct val="125000"/>
              </a:lnSpc>
              <a:spcBef>
                <a:spcPts val="0"/>
              </a:spcBef>
              <a:buFont typeface="Arial" panose="020B0604020202020204" pitchFamily="34" charset="0"/>
              <a:buChar char="•"/>
            </a:pPr>
            <a:r>
              <a:rPr lang="zh-CN" altLang="en-US" sz="2400" b="1" dirty="0">
                <a:solidFill>
                  <a:srgbClr val="C00000"/>
                </a:solidFill>
                <a:latin typeface="宋体" panose="02010600030101010101" pitchFamily="2" charset="-122"/>
                <a:cs typeface="+mn-ea"/>
                <a:sym typeface="+mn-ea"/>
              </a:rPr>
              <a:t>动力黏度</a:t>
            </a:r>
            <a:r>
              <a:rPr lang="en-US" altLang="zh-CN" sz="2400" b="1" dirty="0">
                <a:solidFill>
                  <a:srgbClr val="C00000"/>
                </a:solidFill>
                <a:latin typeface="宋体" panose="02010600030101010101" pitchFamily="2" charset="-122"/>
                <a:cs typeface="+mn-ea"/>
                <a:sym typeface="+mn-ea"/>
              </a:rPr>
              <a:t>——</a:t>
            </a:r>
            <a:r>
              <a:rPr lang="zh-CN" altLang="en-US" sz="2400" b="1" dirty="0">
                <a:solidFill>
                  <a:sysClr val="windowText" lastClr="000000"/>
                </a:solidFill>
                <a:latin typeface="宋体" panose="02010600030101010101" pitchFamily="2" charset="-122"/>
                <a:cs typeface="+mn-ea"/>
                <a:sym typeface="+mn-ea"/>
              </a:rPr>
              <a:t>又称绝对黏度。用来表征液体黏度的内摩擦系数。</a:t>
            </a:r>
            <a:endParaRPr lang="en-US" altLang="zh-CN" sz="2400" b="1" dirty="0">
              <a:latin typeface="宋体" panose="02010600030101010101" pitchFamily="2" charset="-122"/>
              <a:ea typeface="宋体" panose="02010600030101010101" pitchFamily="2" charset="-122"/>
            </a:endParaRPr>
          </a:p>
          <a:p>
            <a:pPr marL="0" lvl="1" indent="-285750" algn="l">
              <a:lnSpc>
                <a:spcPct val="125000"/>
              </a:lnSpc>
              <a:spcBef>
                <a:spcPts val="0"/>
              </a:spcBef>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endParaRPr>
          </a:p>
          <a:p>
            <a:pPr marL="0" lvl="1" indent="-285750" algn="l">
              <a:lnSpc>
                <a:spcPct val="125000"/>
              </a:lnSpc>
              <a:spcBef>
                <a:spcPts val="0"/>
              </a:spcBef>
              <a:buFont typeface="Wingdings" panose="05000000000000000000" pitchFamily="2" charset="2"/>
              <a:buNone/>
            </a:pPr>
            <a:endParaRPr lang="zh-CN" altLang="en-US" sz="2400" b="1" dirty="0">
              <a:solidFill>
                <a:sysClr val="windowText" lastClr="000000"/>
              </a:solidFill>
              <a:latin typeface="宋体" panose="02010600030101010101" pitchFamily="2" charset="-122"/>
              <a:cs typeface="+mn-ea"/>
              <a:sym typeface="+mn-ea"/>
            </a:endParaRPr>
          </a:p>
          <a:p>
            <a:pPr marL="57150" lvl="1" indent="-342900" algn="l">
              <a:lnSpc>
                <a:spcPct val="125000"/>
              </a:lnSpc>
              <a:spcBef>
                <a:spcPts val="0"/>
              </a:spcBef>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mn-ea"/>
                <a:sym typeface="+mn-ea"/>
              </a:rPr>
              <a:t>物理意义：当速度梯度等于</a:t>
            </a:r>
            <a:r>
              <a:rPr lang="en-US" altLang="zh-CN" sz="2400" b="1" dirty="0">
                <a:solidFill>
                  <a:sysClr val="windowText" lastClr="000000"/>
                </a:solidFill>
                <a:latin typeface="宋体" panose="02010600030101010101" pitchFamily="2" charset="-122"/>
                <a:cs typeface="+mn-ea"/>
                <a:sym typeface="+mn-ea"/>
              </a:rPr>
              <a:t>1</a:t>
            </a:r>
            <a:r>
              <a:rPr lang="zh-CN" altLang="en-US" sz="2400" b="1" dirty="0">
                <a:solidFill>
                  <a:sysClr val="windowText" lastClr="000000"/>
                </a:solidFill>
                <a:latin typeface="宋体" panose="02010600030101010101" pitchFamily="2" charset="-122"/>
                <a:cs typeface="+mn-ea"/>
                <a:sym typeface="+mn-ea"/>
              </a:rPr>
              <a:t>时，接触液体液层间</a:t>
            </a:r>
            <a:r>
              <a:rPr lang="zh-CN" altLang="en-US" sz="2400" b="1" dirty="0">
                <a:solidFill>
                  <a:srgbClr val="C00000"/>
                </a:solidFill>
                <a:latin typeface="宋体" panose="02010600030101010101" pitchFamily="2" charset="-122"/>
                <a:cs typeface="+mn-ea"/>
                <a:sym typeface="+mn-ea"/>
              </a:rPr>
              <a:t>单位面积上  的内摩擦力</a:t>
            </a:r>
            <a:r>
              <a:rPr lang="en-US" altLang="zh-CN" sz="2400" b="1" dirty="0">
                <a:solidFill>
                  <a:srgbClr val="C00000"/>
                </a:solidFill>
                <a:latin typeface="宋体" panose="02010600030101010101" pitchFamily="2" charset="-122"/>
                <a:cs typeface="+mn-ea"/>
                <a:sym typeface="+mn-ea"/>
              </a:rPr>
              <a:t>τ</a:t>
            </a:r>
            <a:r>
              <a:rPr lang="zh-CN" altLang="en-US" sz="2400" b="1" dirty="0">
                <a:solidFill>
                  <a:srgbClr val="C00000"/>
                </a:solidFill>
                <a:latin typeface="宋体" panose="02010600030101010101" pitchFamily="2" charset="-122"/>
                <a:cs typeface="+mn-ea"/>
                <a:sym typeface="+mn-ea"/>
              </a:rPr>
              <a:t>。</a:t>
            </a:r>
            <a:endParaRPr lang="zh-CN" altLang="en-US" sz="2400" b="1" dirty="0">
              <a:solidFill>
                <a:srgbClr val="C00000"/>
              </a:solidFill>
              <a:latin typeface="宋体" panose="02010600030101010101" pitchFamily="2" charset="-122"/>
              <a:ea typeface="宋体" panose="02010600030101010101" pitchFamily="2" charset="-122"/>
            </a:endParaRPr>
          </a:p>
          <a:p>
            <a:pPr marL="57150" lvl="1" indent="-342900" algn="l">
              <a:lnSpc>
                <a:spcPct val="125000"/>
              </a:lnSpc>
              <a:spcBef>
                <a:spcPts val="0"/>
              </a:spcBef>
              <a:buFont typeface="Arial" panose="020B0604020202020204" pitchFamily="34" charset="0"/>
              <a:buChar char="•"/>
            </a:pPr>
            <a:r>
              <a:rPr lang="zh-CN" altLang="en-US" sz="2400" b="1" dirty="0">
                <a:solidFill>
                  <a:srgbClr val="C00000"/>
                </a:solidFill>
                <a:latin typeface="宋体" panose="02010600030101010101" pitchFamily="2" charset="-122"/>
                <a:cs typeface="+mn-ea"/>
                <a:sym typeface="+mn-ea"/>
              </a:rPr>
              <a:t>运动黏度</a:t>
            </a:r>
            <a:r>
              <a:rPr lang="en-US" altLang="zh-CN" sz="2400" b="1" dirty="0">
                <a:solidFill>
                  <a:srgbClr val="C00000"/>
                </a:solidFill>
                <a:latin typeface="宋体" panose="02010600030101010101" pitchFamily="2" charset="-122"/>
                <a:cs typeface="+mn-ea"/>
                <a:sym typeface="+mn-ea"/>
              </a:rPr>
              <a:t>——</a:t>
            </a:r>
            <a:r>
              <a:rPr lang="zh-CN" altLang="en-US" sz="2400" b="1" dirty="0">
                <a:solidFill>
                  <a:sysClr val="windowText" lastClr="000000"/>
                </a:solidFill>
                <a:latin typeface="宋体" panose="02010600030101010101" pitchFamily="2" charset="-122"/>
                <a:cs typeface="+mn-ea"/>
                <a:sym typeface="+mn-ea"/>
              </a:rPr>
              <a:t>动力黏度</a:t>
            </a:r>
            <a:r>
              <a:rPr lang="en-US" altLang="zh-CN" sz="2400" b="1" i="1" dirty="0">
                <a:solidFill>
                  <a:sysClr val="windowText" lastClr="000000"/>
                </a:solidFill>
                <a:latin typeface="宋体" panose="02010600030101010101" pitchFamily="2" charset="-122"/>
                <a:cs typeface="+mn-ea"/>
                <a:sym typeface="+mn-ea"/>
              </a:rPr>
              <a:t>μ</a:t>
            </a:r>
            <a:r>
              <a:rPr lang="zh-CN" altLang="en-US" sz="2400" b="1" dirty="0">
                <a:solidFill>
                  <a:sysClr val="windowText" lastClr="000000"/>
                </a:solidFill>
                <a:latin typeface="宋体" panose="02010600030101010101" pitchFamily="2" charset="-122"/>
                <a:cs typeface="+mn-ea"/>
                <a:sym typeface="+mn-ea"/>
              </a:rPr>
              <a:t>与该液体密度</a:t>
            </a:r>
            <a:r>
              <a:rPr lang="en-US" altLang="zh-CN" sz="2400" b="1" i="1" dirty="0">
                <a:solidFill>
                  <a:sysClr val="windowText" lastClr="000000"/>
                </a:solidFill>
                <a:latin typeface="宋体" panose="02010600030101010101" pitchFamily="2" charset="-122"/>
                <a:cs typeface="+mn-ea"/>
                <a:sym typeface="+mn-ea"/>
              </a:rPr>
              <a:t>ρ</a:t>
            </a:r>
            <a:r>
              <a:rPr lang="zh-CN" altLang="en-US" sz="2400" b="1" dirty="0">
                <a:solidFill>
                  <a:sysClr val="windowText" lastClr="000000"/>
                </a:solidFill>
                <a:latin typeface="宋体" panose="02010600030101010101" pitchFamily="2" charset="-122"/>
                <a:cs typeface="+mn-ea"/>
                <a:sym typeface="+mn-ea"/>
              </a:rPr>
              <a:t>的比值称为运动黏度。</a:t>
            </a:r>
            <a:endParaRPr lang="zh-CN" altLang="en-US" sz="2400" b="1" dirty="0">
              <a:latin typeface="宋体" panose="02010600030101010101" pitchFamily="2" charset="-122"/>
              <a:ea typeface="宋体" panose="02010600030101010101" pitchFamily="2" charset="-122"/>
            </a:endParaRPr>
          </a:p>
          <a:p>
            <a:pPr marL="0" lvl="1" algn="l">
              <a:lnSpc>
                <a:spcPct val="125000"/>
              </a:lnSpc>
              <a:spcBef>
                <a:spcPts val="0"/>
              </a:spcBef>
              <a:buFont typeface="Arial" panose="020B0604020202020204" pitchFamily="34" charset="0"/>
            </a:pPr>
            <a:r>
              <a:rPr lang="en-US" altLang="zh-CN" sz="2400" b="1" i="1" dirty="0">
                <a:solidFill>
                  <a:sysClr val="windowText" lastClr="000000"/>
                </a:solidFill>
                <a:latin typeface="宋体" panose="02010600030101010101" pitchFamily="2" charset="-122"/>
                <a:cs typeface="+mn-ea"/>
                <a:sym typeface="+mn-ea"/>
              </a:rPr>
              <a:t>                      </a:t>
            </a:r>
          </a:p>
          <a:p>
            <a:pPr marL="57150" lvl="1" indent="-342900" algn="l">
              <a:lnSpc>
                <a:spcPct val="125000"/>
              </a:lnSpc>
              <a:spcBef>
                <a:spcPts val="0"/>
              </a:spcBef>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mn-ea"/>
                <a:sym typeface="+mn-ea"/>
              </a:rPr>
              <a:t>运动黏度</a:t>
            </a:r>
            <a:r>
              <a:rPr lang="en-US" altLang="zh-CN" sz="2400" b="1" dirty="0">
                <a:solidFill>
                  <a:sysClr val="windowText" lastClr="000000"/>
                </a:solidFill>
                <a:latin typeface="宋体" panose="02010600030101010101" pitchFamily="2" charset="-122"/>
                <a:cs typeface="+mn-ea"/>
                <a:sym typeface="+mn-ea"/>
              </a:rPr>
              <a:t>ν</a:t>
            </a:r>
            <a:r>
              <a:rPr lang="zh-CN" altLang="en-US" sz="2400" b="1" dirty="0">
                <a:solidFill>
                  <a:sysClr val="windowText" lastClr="000000"/>
                </a:solidFill>
                <a:latin typeface="宋体" panose="02010600030101010101" pitchFamily="2" charset="-122"/>
                <a:cs typeface="+mn-ea"/>
                <a:sym typeface="+mn-ea"/>
              </a:rPr>
              <a:t>没有明确的物理意义,但是工程实际中常用的物理量。</a:t>
            </a: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243840" y="549275"/>
            <a:ext cx="2500630" cy="58102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712"/>
              <a:chOff x="-663" y="1933"/>
              <a:chExt cx="5790" cy="71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63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5" name="Rectangle 3"/>
          <p:cNvSpPr>
            <a:spLocks noGrp="1"/>
          </p:cNvSpPr>
          <p:nvPr/>
        </p:nvSpPr>
        <p:spPr>
          <a:xfrm>
            <a:off x="-11430" y="1191260"/>
            <a:ext cx="8910955" cy="691769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eaLnBrk="1" hangingPunct="1">
              <a:lnSpc>
                <a:spcPct val="130000"/>
              </a:lnSpc>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2" name="图片 1">
            <a:extLst>
              <a:ext uri="{FF2B5EF4-FFF2-40B4-BE49-F238E27FC236}">
                <a16:creationId xmlns:a16="http://schemas.microsoft.com/office/drawing/2014/main" id="{B4B970DC-2304-4426-968E-325B5BBE2DDF}"/>
              </a:ext>
            </a:extLst>
          </p:cNvPr>
          <p:cNvPicPr>
            <a:picLocks noChangeAspect="1"/>
          </p:cNvPicPr>
          <p:nvPr/>
        </p:nvPicPr>
        <p:blipFill>
          <a:blip r:embed="rId3"/>
          <a:stretch>
            <a:fillRect/>
          </a:stretch>
        </p:blipFill>
        <p:spPr>
          <a:xfrm>
            <a:off x="3503708" y="2708920"/>
            <a:ext cx="2138172" cy="877824"/>
          </a:xfrm>
          <a:prstGeom prst="rect">
            <a:avLst/>
          </a:prstGeom>
        </p:spPr>
      </p:pic>
      <p:pic>
        <p:nvPicPr>
          <p:cNvPr id="4" name="图片 3">
            <a:extLst>
              <a:ext uri="{FF2B5EF4-FFF2-40B4-BE49-F238E27FC236}">
                <a16:creationId xmlns:a16="http://schemas.microsoft.com/office/drawing/2014/main" id="{CB4C6C81-1BDC-43AF-AF95-59A397F17E84}"/>
              </a:ext>
            </a:extLst>
          </p:cNvPr>
          <p:cNvPicPr>
            <a:picLocks noChangeAspect="1"/>
          </p:cNvPicPr>
          <p:nvPr/>
        </p:nvPicPr>
        <p:blipFill>
          <a:blip r:embed="rId4"/>
          <a:stretch>
            <a:fillRect/>
          </a:stretch>
        </p:blipFill>
        <p:spPr>
          <a:xfrm>
            <a:off x="3996730" y="4941168"/>
            <a:ext cx="1479804" cy="509016"/>
          </a:xfrm>
          <a:prstGeom prst="rect">
            <a:avLst/>
          </a:prstGeom>
        </p:spPr>
      </p:pic>
    </p:spTree>
  </p:cSld>
  <p:clrMapOvr>
    <a:masterClrMapping/>
  </p:clrMapOvr>
  <p:transition spd="slow" advTm="5769">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p:cNvSpPr/>
          <p:nvPr/>
        </p:nvSpPr>
        <p:spPr>
          <a:xfrm>
            <a:off x="243840" y="1191260"/>
            <a:ext cx="8693150" cy="521525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pPr marL="800100" lvl="1" indent="-342900" algn="l">
              <a:lnSpc>
                <a:spcPct val="130000"/>
              </a:lnSpc>
              <a:spcBef>
                <a:spcPct val="20000"/>
              </a:spcBef>
              <a:buFont typeface="Arial" panose="020B0604020202020204" pitchFamily="34" charset="0"/>
              <a:buChar char="•"/>
            </a:pPr>
            <a:r>
              <a:rPr lang="zh-CN" altLang="en-US" sz="2400" b="1" dirty="0">
                <a:solidFill>
                  <a:srgbClr val="C00000"/>
                </a:solidFill>
                <a:latin typeface="宋体" panose="02010600030101010101" pitchFamily="2" charset="-122"/>
                <a:cs typeface="+mn-ea"/>
                <a:sym typeface="+mn-ea"/>
              </a:rPr>
              <a:t>相对黏度</a:t>
            </a:r>
            <a:r>
              <a:rPr lang="en-US" altLang="zh-CN" sz="2400" b="1" dirty="0">
                <a:solidFill>
                  <a:srgbClr val="C00000"/>
                </a:solidFill>
                <a:latin typeface="宋体" panose="02010600030101010101" pitchFamily="2" charset="-122"/>
                <a:cs typeface="+mn-ea"/>
                <a:sym typeface="+mn-ea"/>
              </a:rPr>
              <a:t>——</a:t>
            </a:r>
            <a:r>
              <a:rPr lang="zh-CN" altLang="en-US" sz="2400" b="1" dirty="0">
                <a:solidFill>
                  <a:sysClr val="windowText" lastClr="000000"/>
                </a:solidFill>
                <a:latin typeface="宋体" panose="02010600030101010101" pitchFamily="2" charset="-122"/>
                <a:cs typeface="+mn-ea"/>
                <a:sym typeface="+mn-ea"/>
              </a:rPr>
              <a:t>又称条件黏度。是采用特定的黏度计，在规定条件下测出来的液体黏度。</a:t>
            </a:r>
            <a:endParaRPr lang="zh-CN" altLang="en-US" sz="2400" b="1" dirty="0">
              <a:latin typeface="宋体" panose="02010600030101010101" pitchFamily="2" charset="-122"/>
              <a:ea typeface="宋体" panose="02010600030101010101" pitchFamily="2" charset="-122"/>
            </a:endParaRPr>
          </a:p>
          <a:p>
            <a:pPr marL="800100" lvl="1" indent="-342900" algn="l">
              <a:lnSpc>
                <a:spcPct val="130000"/>
              </a:lnSpc>
              <a:spcBef>
                <a:spcPct val="20000"/>
              </a:spcBef>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mn-ea"/>
                <a:sym typeface="+mn-ea"/>
              </a:rPr>
              <a:t>由于测量条件不同，各国采用的测量单位也不同。即：</a:t>
            </a:r>
            <a:endParaRPr lang="zh-CN" altLang="en-US" sz="2400" b="1" dirty="0">
              <a:latin typeface="宋体" panose="02010600030101010101" pitchFamily="2" charset="-122"/>
              <a:ea typeface="宋体" panose="02010600030101010101" pitchFamily="2" charset="-122"/>
            </a:endParaRPr>
          </a:p>
          <a:p>
            <a:pPr marL="800100" lvl="1" indent="-342900" algn="l">
              <a:lnSpc>
                <a:spcPct val="130000"/>
              </a:lnSpc>
              <a:spcBef>
                <a:spcPct val="20000"/>
              </a:spcBef>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mn-ea"/>
                <a:sym typeface="+mn-ea"/>
              </a:rPr>
              <a:t>中国、德国、前苏联</a:t>
            </a:r>
            <a:r>
              <a:rPr lang="en-US" altLang="zh-CN" sz="2400" b="1" dirty="0">
                <a:solidFill>
                  <a:sysClr val="windowText" lastClr="000000"/>
                </a:solidFill>
                <a:latin typeface="宋体" panose="02010600030101010101" pitchFamily="2" charset="-122"/>
                <a:cs typeface="+mn-ea"/>
                <a:sym typeface="+mn-ea"/>
              </a:rPr>
              <a:t>——</a:t>
            </a:r>
            <a:r>
              <a:rPr lang="zh-CN" altLang="en-US" sz="2400" b="1" dirty="0">
                <a:solidFill>
                  <a:sysClr val="windowText" lastClr="000000"/>
                </a:solidFill>
                <a:latin typeface="宋体" panose="02010600030101010101" pitchFamily="2" charset="-122"/>
                <a:cs typeface="+mn-ea"/>
                <a:sym typeface="+mn-ea"/>
              </a:rPr>
              <a:t>采用恩氏黏度（°</a:t>
            </a:r>
            <a:r>
              <a:rPr lang="en-US" altLang="zh-CN" sz="2400" b="1" i="1" dirty="0">
                <a:solidFill>
                  <a:sysClr val="windowText" lastClr="000000"/>
                </a:solidFill>
                <a:latin typeface="宋体" panose="02010600030101010101" pitchFamily="2" charset="-122"/>
                <a:cs typeface="+mn-ea"/>
                <a:sym typeface="+mn-ea"/>
              </a:rPr>
              <a:t>E</a:t>
            </a:r>
            <a:r>
              <a:rPr lang="en-US" altLang="zh-CN" sz="2400" b="1" dirty="0">
                <a:solidFill>
                  <a:sysClr val="windowText" lastClr="000000"/>
                </a:solidFill>
                <a:latin typeface="宋体" panose="02010600030101010101" pitchFamily="2" charset="-122"/>
                <a:cs typeface="+mn-ea"/>
                <a:sym typeface="+mn-ea"/>
              </a:rPr>
              <a:t>）。</a:t>
            </a:r>
            <a:endParaRPr lang="en-US" altLang="zh-CN" sz="2400" b="1" dirty="0">
              <a:latin typeface="宋体" panose="02010600030101010101" pitchFamily="2" charset="-122"/>
              <a:ea typeface="宋体" panose="02010600030101010101" pitchFamily="2" charset="-122"/>
            </a:endParaRPr>
          </a:p>
          <a:p>
            <a:pPr marL="800100" lvl="1" indent="-342900" algn="l">
              <a:lnSpc>
                <a:spcPct val="130000"/>
              </a:lnSpc>
              <a:spcBef>
                <a:spcPct val="20000"/>
              </a:spcBef>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mn-ea"/>
                <a:sym typeface="+mn-ea"/>
              </a:rPr>
              <a:t>美国</a:t>
            </a:r>
            <a:r>
              <a:rPr lang="en-US" altLang="zh-CN" sz="2400" b="1" dirty="0">
                <a:solidFill>
                  <a:sysClr val="windowText" lastClr="000000"/>
                </a:solidFill>
                <a:latin typeface="宋体" panose="02010600030101010101" pitchFamily="2" charset="-122"/>
                <a:cs typeface="+mn-ea"/>
                <a:sym typeface="+mn-ea"/>
              </a:rPr>
              <a:t>——</a:t>
            </a:r>
            <a:r>
              <a:rPr lang="zh-CN" altLang="en-US" sz="2400" b="1" dirty="0">
                <a:solidFill>
                  <a:sysClr val="windowText" lastClr="000000"/>
                </a:solidFill>
                <a:latin typeface="宋体" panose="02010600030101010101" pitchFamily="2" charset="-122"/>
                <a:cs typeface="+mn-ea"/>
                <a:sym typeface="+mn-ea"/>
              </a:rPr>
              <a:t>采用国际赛氏秒（</a:t>
            </a:r>
            <a:r>
              <a:rPr lang="en-US" altLang="zh-CN" sz="2400" b="1" dirty="0">
                <a:solidFill>
                  <a:sysClr val="windowText" lastClr="000000"/>
                </a:solidFill>
                <a:latin typeface="宋体" panose="02010600030101010101" pitchFamily="2" charset="-122"/>
                <a:cs typeface="+mn-ea"/>
                <a:sym typeface="+mn-ea"/>
              </a:rPr>
              <a:t>SSU)</a:t>
            </a:r>
            <a:r>
              <a:rPr lang="zh-CN" altLang="en-US" sz="2400" b="1" dirty="0">
                <a:solidFill>
                  <a:sysClr val="windowText" lastClr="000000"/>
                </a:solidFill>
                <a:latin typeface="宋体" panose="02010600030101010101" pitchFamily="2" charset="-122"/>
                <a:cs typeface="+mn-ea"/>
                <a:sym typeface="+mn-ea"/>
              </a:rPr>
              <a:t>。</a:t>
            </a:r>
            <a:endParaRPr lang="zh-CN" altLang="en-US" sz="2400" b="1" dirty="0">
              <a:latin typeface="宋体" panose="02010600030101010101" pitchFamily="2" charset="-122"/>
              <a:ea typeface="宋体" panose="02010600030101010101" pitchFamily="2" charset="-122"/>
            </a:endParaRPr>
          </a:p>
          <a:p>
            <a:pPr marL="800100" lvl="1" indent="-342900" algn="l">
              <a:lnSpc>
                <a:spcPct val="130000"/>
              </a:lnSpc>
              <a:spcBef>
                <a:spcPct val="20000"/>
              </a:spcBef>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mn-ea"/>
                <a:sym typeface="+mn-ea"/>
              </a:rPr>
              <a:t>英国</a:t>
            </a:r>
            <a:r>
              <a:rPr lang="en-US" altLang="zh-CN" sz="2400" b="1" dirty="0">
                <a:solidFill>
                  <a:sysClr val="windowText" lastClr="000000"/>
                </a:solidFill>
                <a:latin typeface="宋体" panose="02010600030101010101" pitchFamily="2" charset="-122"/>
                <a:cs typeface="+mn-ea"/>
                <a:sym typeface="+mn-ea"/>
              </a:rPr>
              <a:t>——</a:t>
            </a:r>
            <a:r>
              <a:rPr lang="zh-CN" altLang="en-US" sz="2400" b="1" dirty="0">
                <a:solidFill>
                  <a:sysClr val="windowText" lastClr="000000"/>
                </a:solidFill>
                <a:latin typeface="宋体" panose="02010600030101010101" pitchFamily="2" charset="-122"/>
                <a:cs typeface="+mn-ea"/>
                <a:sym typeface="+mn-ea"/>
              </a:rPr>
              <a:t>采用雷氏黏度（</a:t>
            </a:r>
            <a:r>
              <a:rPr lang="en-US" altLang="zh-CN" sz="2400" b="1" dirty="0">
                <a:solidFill>
                  <a:sysClr val="windowText" lastClr="000000"/>
                </a:solidFill>
                <a:latin typeface="宋体" panose="02010600030101010101" pitchFamily="2" charset="-122"/>
                <a:cs typeface="+mn-ea"/>
                <a:sym typeface="+mn-ea"/>
              </a:rPr>
              <a:t>R</a:t>
            </a:r>
            <a:r>
              <a:rPr lang="zh-CN" altLang="en-US" sz="2400" b="1" dirty="0">
                <a:solidFill>
                  <a:sysClr val="windowText" lastClr="000000"/>
                </a:solidFill>
                <a:latin typeface="宋体" panose="02010600030101010101" pitchFamily="2" charset="-122"/>
                <a:cs typeface="+mn-ea"/>
                <a:sym typeface="+mn-ea"/>
              </a:rPr>
              <a:t>）。</a:t>
            </a:r>
            <a:endParaRPr lang="zh-CN" altLang="en-US" sz="2400" b="1" dirty="0">
              <a:latin typeface="宋体" panose="02010600030101010101" pitchFamily="2" charset="-122"/>
              <a:ea typeface="宋体" panose="02010600030101010101" pitchFamily="2" charset="-122"/>
            </a:endParaRPr>
          </a:p>
          <a:p>
            <a:pPr lvl="1" algn="l">
              <a:lnSpc>
                <a:spcPct val="100000"/>
              </a:lnSpc>
              <a:spcBef>
                <a:spcPct val="20000"/>
              </a:spcBef>
              <a:buFont typeface="Arial" panose="020B0604020202020204" pitchFamily="34" charset="0"/>
            </a:pPr>
            <a:endParaRPr lang="zh-CN" altLang="en-US" sz="2400" b="1" dirty="0">
              <a:latin typeface="宋体" panose="02010600030101010101" pitchFamily="2" charset="-122"/>
              <a:ea typeface="宋体" panose="02010600030101010101" pitchFamily="2" charset="-122"/>
            </a:endParaRPr>
          </a:p>
          <a:p>
            <a:pPr marL="800100" lvl="1" indent="-342900" algn="l">
              <a:lnSpc>
                <a:spcPct val="100000"/>
              </a:lnSpc>
              <a:spcBef>
                <a:spcPct val="20000"/>
              </a:spcBef>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mn-ea"/>
                <a:sym typeface="+mn-ea"/>
              </a:rPr>
              <a:t>恩氏黏度（°</a:t>
            </a:r>
            <a:r>
              <a:rPr lang="en-US" altLang="zh-CN" sz="2400" b="1" i="1" dirty="0">
                <a:solidFill>
                  <a:sysClr val="windowText" lastClr="000000"/>
                </a:solidFill>
                <a:latin typeface="宋体" panose="02010600030101010101" pitchFamily="2" charset="-122"/>
                <a:cs typeface="+mn-ea"/>
                <a:sym typeface="+mn-ea"/>
              </a:rPr>
              <a:t>E</a:t>
            </a:r>
            <a:r>
              <a:rPr lang="en-US" altLang="zh-CN" sz="2400" b="1" dirty="0">
                <a:solidFill>
                  <a:sysClr val="windowText" lastClr="000000"/>
                </a:solidFill>
                <a:latin typeface="宋体" panose="02010600030101010101" pitchFamily="2" charset="-122"/>
                <a:cs typeface="+mn-ea"/>
                <a:sym typeface="+mn-ea"/>
              </a:rPr>
              <a:t>）—— </a:t>
            </a:r>
            <a:r>
              <a:rPr lang="zh-CN" altLang="en-US" sz="2400" b="1" dirty="0">
                <a:solidFill>
                  <a:sysClr val="windowText" lastClr="000000"/>
                </a:solidFill>
                <a:latin typeface="宋体" panose="02010600030101010101" pitchFamily="2" charset="-122"/>
                <a:cs typeface="+mn-ea"/>
                <a:sym typeface="+mn-ea"/>
              </a:rPr>
              <a:t>用恩氏黏度计测定。</a:t>
            </a:r>
            <a:endParaRPr lang="zh-CN" altLang="en-US" sz="2400" b="1" dirty="0">
              <a:latin typeface="宋体" panose="02010600030101010101" pitchFamily="2" charset="-122"/>
              <a:ea typeface="宋体" panose="02010600030101010101" pitchFamily="2" charset="-122"/>
            </a:endParaRPr>
          </a:p>
          <a:p>
            <a:pPr marL="800100" lvl="1" indent="-342900" algn="l">
              <a:lnSpc>
                <a:spcPct val="100000"/>
              </a:lnSpc>
              <a:spcBef>
                <a:spcPct val="20000"/>
              </a:spcBef>
              <a:buFont typeface="Arial" panose="020B0604020202020204" pitchFamily="34" charset="0"/>
              <a:buChar char="•"/>
            </a:pPr>
            <a:endParaRPr lang="zh-CN" altLang="en-US" sz="2400" b="1" dirty="0">
              <a:latin typeface="宋体" panose="02010600030101010101" pitchFamily="2" charset="-122"/>
              <a:ea typeface="宋体" panose="02010600030101010101" pitchFamily="2" charset="-122"/>
            </a:endParaRPr>
          </a:p>
          <a:p>
            <a:pPr marL="800100" lvl="1" indent="-342900" algn="l">
              <a:lnSpc>
                <a:spcPct val="100000"/>
              </a:lnSpc>
              <a:spcBef>
                <a:spcPct val="20000"/>
              </a:spcBef>
              <a:buFont typeface="Arial" panose="020B0604020202020204" pitchFamily="34" charset="0"/>
              <a:buChar char="•"/>
            </a:pPr>
            <a:r>
              <a:rPr lang="zh-CN" altLang="en-US" sz="2400" b="1" dirty="0">
                <a:solidFill>
                  <a:sysClr val="windowText" lastClr="000000"/>
                </a:solidFill>
                <a:latin typeface="宋体" panose="02010600030101010101" pitchFamily="2" charset="-122"/>
                <a:cs typeface="+mn-ea"/>
                <a:sym typeface="+mn-ea"/>
              </a:rPr>
              <a:t>恩氏黏度计的特点：在容器的底部有一个</a:t>
            </a:r>
            <a:r>
              <a:rPr lang="en-US" altLang="zh-CN" sz="2400" b="1" dirty="0">
                <a:solidFill>
                  <a:sysClr val="windowText" lastClr="000000"/>
                </a:solidFill>
                <a:latin typeface="宋体" panose="02010600030101010101" pitchFamily="2" charset="-122"/>
                <a:cs typeface="+mn-ea"/>
                <a:sym typeface="+mn-ea"/>
              </a:rPr>
              <a:t>φ2.8mm</a:t>
            </a:r>
            <a:r>
              <a:rPr lang="zh-CN" altLang="en-US" sz="2400" b="1" dirty="0">
                <a:solidFill>
                  <a:sysClr val="windowText" lastClr="000000"/>
                </a:solidFill>
                <a:latin typeface="宋体" panose="02010600030101010101" pitchFamily="2" charset="-122"/>
                <a:cs typeface="+mn-ea"/>
                <a:sym typeface="+mn-ea"/>
              </a:rPr>
              <a:t>的小孔。</a:t>
            </a: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243840" y="549275"/>
            <a:ext cx="2500630" cy="58102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712"/>
              <a:chOff x="-663" y="1933"/>
              <a:chExt cx="5790" cy="71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63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5" name="Rectangle 3"/>
          <p:cNvSpPr>
            <a:spLocks noGrp="1"/>
          </p:cNvSpPr>
          <p:nvPr/>
        </p:nvSpPr>
        <p:spPr>
          <a:xfrm>
            <a:off x="-11430" y="1191260"/>
            <a:ext cx="8910955" cy="691769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eaLnBrk="1" hangingPunct="1">
              <a:lnSpc>
                <a:spcPct val="130000"/>
              </a:lnSpc>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Tree>
  </p:cSld>
  <p:clrMapOvr>
    <a:masterClrMapping/>
  </p:clrMapOvr>
  <p:transition spd="slow" advTm="5769">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928370" y="676275"/>
            <a:ext cx="2500630" cy="58102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712"/>
              <a:chOff x="-663" y="1933"/>
              <a:chExt cx="5790" cy="71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63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5" name="Rectangle 3"/>
          <p:cNvSpPr>
            <a:spLocks noGrp="1"/>
          </p:cNvSpPr>
          <p:nvPr/>
        </p:nvSpPr>
        <p:spPr>
          <a:xfrm>
            <a:off x="-11430" y="1191260"/>
            <a:ext cx="8910955" cy="691769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eaLnBrk="1" hangingPunct="1">
              <a:lnSpc>
                <a:spcPct val="130000"/>
              </a:lnSpc>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4" name="圆角矩形 3"/>
          <p:cNvSpPr/>
          <p:nvPr/>
        </p:nvSpPr>
        <p:spPr>
          <a:xfrm>
            <a:off x="876935" y="1430020"/>
            <a:ext cx="7395210" cy="509206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pPr>
              <a:buFont typeface="Arial" panose="020B0604020202020204" pitchFamily="34" charset="0"/>
            </a:pPr>
            <a:r>
              <a:rPr lang="en-US" altLang="zh-CN" sz="2400" b="1" dirty="0">
                <a:solidFill>
                  <a:srgbClr val="C00000"/>
                </a:solidFill>
                <a:latin typeface="宋体" panose="02010600030101010101" pitchFamily="2" charset="-122"/>
                <a:sym typeface="+mn-ea"/>
              </a:rPr>
              <a:t>    </a:t>
            </a:r>
            <a:r>
              <a:rPr lang="zh-CN" altLang="en-US" sz="2400" b="1" dirty="0">
                <a:solidFill>
                  <a:srgbClr val="C00000"/>
                </a:solidFill>
                <a:latin typeface="宋体" panose="02010600030101010101" pitchFamily="2" charset="-122"/>
                <a:sym typeface="+mn-ea"/>
              </a:rPr>
              <a:t>恩氏黏度</a:t>
            </a:r>
            <a:r>
              <a:rPr lang="zh-CN" altLang="en-US" sz="2400" b="1" dirty="0">
                <a:latin typeface="宋体" panose="02010600030101010101" pitchFamily="2" charset="-122"/>
                <a:sym typeface="+mn-ea"/>
              </a:rPr>
              <a:t>（°</a:t>
            </a:r>
            <a:r>
              <a:rPr lang="en-US" altLang="zh-CN" sz="2400" b="1" i="1" dirty="0">
                <a:latin typeface="宋体" panose="02010600030101010101" pitchFamily="2" charset="-122"/>
                <a:sym typeface="+mn-ea"/>
              </a:rPr>
              <a:t>Et</a:t>
            </a:r>
            <a:r>
              <a:rPr lang="en-US" altLang="zh-CN" sz="2400" b="1" dirty="0">
                <a:latin typeface="宋体" panose="02010600030101010101" pitchFamily="2" charset="-122"/>
                <a:sym typeface="+mn-ea"/>
              </a:rPr>
              <a:t>）</a:t>
            </a:r>
            <a:endParaRPr lang="en-US" altLang="zh-CN" sz="2400" b="1" dirty="0">
              <a:solidFill>
                <a:srgbClr val="4F81BD"/>
              </a:solidFill>
              <a:latin typeface="宋体" panose="02010600030101010101" pitchFamily="2" charset="-122"/>
              <a:sym typeface="+mn-ea"/>
            </a:endParaRPr>
          </a:p>
        </p:txBody>
      </p:sp>
      <p:pic>
        <p:nvPicPr>
          <p:cNvPr id="48129" name="Picture 2"/>
          <p:cNvPicPr>
            <a:picLocks noChangeAspect="1"/>
          </p:cNvPicPr>
          <p:nvPr/>
        </p:nvPicPr>
        <p:blipFill>
          <a:blip r:embed="rId3">
            <a:clrChange>
              <a:clrFrom>
                <a:srgbClr val="FFFFFF">
                  <a:alpha val="100000"/>
                </a:srgbClr>
              </a:clrFrom>
              <a:clrTo>
                <a:srgbClr val="FFFFFF">
                  <a:alpha val="100000"/>
                  <a:alpha val="0"/>
                </a:srgbClr>
              </a:clrTo>
            </a:clrChange>
          </a:blip>
          <a:srcRect t="55853"/>
          <a:stretch>
            <a:fillRect/>
          </a:stretch>
        </p:blipFill>
        <p:spPr>
          <a:xfrm>
            <a:off x="1338580" y="4490085"/>
            <a:ext cx="6210935" cy="1927860"/>
          </a:xfrm>
          <a:prstGeom prst="rect">
            <a:avLst/>
          </a:prstGeom>
          <a:noFill/>
          <a:ln w="9525">
            <a:noFill/>
          </a:ln>
        </p:spPr>
      </p:pic>
      <p:sp>
        <p:nvSpPr>
          <p:cNvPr id="7" name="文本框 6"/>
          <p:cNvSpPr txBox="1"/>
          <p:nvPr/>
        </p:nvSpPr>
        <p:spPr>
          <a:xfrm>
            <a:off x="1531620" y="2463800"/>
            <a:ext cx="5023485" cy="1014730"/>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400" b="1">
                <a:solidFill>
                  <a:schemeClr val="accent6">
                    <a:lumMod val="25000"/>
                  </a:schemeClr>
                </a:solidFill>
                <a:latin typeface="宋体" panose="02010600030101010101" pitchFamily="2" charset="-122"/>
                <a:cs typeface="宋体" panose="02010600030101010101" pitchFamily="2" charset="-122"/>
              </a:rPr>
              <a:t>一般</a:t>
            </a:r>
            <a:r>
              <a:rPr lang="en-US" altLang="zh-CN" sz="2400" b="1">
                <a:solidFill>
                  <a:schemeClr val="accent6">
                    <a:lumMod val="25000"/>
                  </a:schemeClr>
                </a:solidFill>
                <a:latin typeface="宋体" panose="02010600030101010101" pitchFamily="2" charset="-122"/>
                <a:cs typeface="宋体" panose="02010600030101010101" pitchFamily="2" charset="-122"/>
              </a:rPr>
              <a:t>t</a:t>
            </a:r>
            <a:r>
              <a:rPr lang="zh-CN" altLang="en-US" sz="2400" b="1">
                <a:solidFill>
                  <a:schemeClr val="accent6">
                    <a:lumMod val="25000"/>
                  </a:schemeClr>
                </a:solidFill>
                <a:latin typeface="宋体" panose="02010600030101010101" pitchFamily="2" charset="-122"/>
                <a:cs typeface="宋体" panose="02010600030101010101" pitchFamily="2" charset="-122"/>
              </a:rPr>
              <a:t>取</a:t>
            </a:r>
            <a:r>
              <a:rPr lang="en-US" altLang="zh-CN" sz="2400" b="1">
                <a:solidFill>
                  <a:schemeClr val="accent6">
                    <a:lumMod val="25000"/>
                  </a:schemeClr>
                </a:solidFill>
                <a:latin typeface="宋体" panose="02010600030101010101" pitchFamily="2" charset="-122"/>
                <a:cs typeface="宋体" panose="02010600030101010101" pitchFamily="2" charset="-122"/>
              </a:rPr>
              <a:t>20</a:t>
            </a:r>
            <a:r>
              <a:rPr lang="zh-CN" altLang="en-US" sz="2400" b="1">
                <a:solidFill>
                  <a:schemeClr val="accent6">
                    <a:lumMod val="25000"/>
                  </a:schemeClr>
                </a:solidFill>
                <a:latin typeface="宋体" panose="02010600030101010101" pitchFamily="2" charset="-122"/>
                <a:cs typeface="宋体" panose="02010600030101010101" pitchFamily="2" charset="-122"/>
              </a:rPr>
              <a:t>、</a:t>
            </a:r>
            <a:r>
              <a:rPr lang="en-US" altLang="zh-CN" sz="2400" b="1">
                <a:solidFill>
                  <a:schemeClr val="accent6">
                    <a:lumMod val="25000"/>
                  </a:schemeClr>
                </a:solidFill>
                <a:latin typeface="宋体" panose="02010600030101010101" pitchFamily="2" charset="-122"/>
                <a:cs typeface="宋体" panose="02010600030101010101" pitchFamily="2" charset="-122"/>
              </a:rPr>
              <a:t>50</a:t>
            </a:r>
            <a:r>
              <a:rPr lang="zh-CN" altLang="en-US" sz="2400" b="1">
                <a:solidFill>
                  <a:schemeClr val="accent6">
                    <a:lumMod val="25000"/>
                  </a:schemeClr>
                </a:solidFill>
                <a:latin typeface="宋体" panose="02010600030101010101" pitchFamily="2" charset="-122"/>
                <a:cs typeface="宋体" panose="02010600030101010101" pitchFamily="2" charset="-122"/>
              </a:rPr>
              <a:t>和</a:t>
            </a:r>
            <a:r>
              <a:rPr lang="en-US" altLang="zh-CN" sz="2400" b="1">
                <a:solidFill>
                  <a:schemeClr val="accent6">
                    <a:lumMod val="25000"/>
                  </a:schemeClr>
                </a:solidFill>
                <a:latin typeface="宋体" panose="02010600030101010101" pitchFamily="2" charset="-122"/>
                <a:cs typeface="宋体" panose="02010600030101010101" pitchFamily="2" charset="-122"/>
              </a:rPr>
              <a:t>100℃</a:t>
            </a:r>
          </a:p>
          <a:p>
            <a:pPr marL="342900" indent="-342900">
              <a:lnSpc>
                <a:spcPct val="125000"/>
              </a:lnSpc>
              <a:buFont typeface="Arial" panose="020B0604020202020204" pitchFamily="34" charset="0"/>
              <a:buChar char="•"/>
            </a:pPr>
            <a:r>
              <a:rPr lang="en-US" altLang="zh-CN" sz="2400" b="1">
                <a:solidFill>
                  <a:schemeClr val="accent6">
                    <a:lumMod val="25000"/>
                  </a:schemeClr>
                </a:solidFill>
                <a:latin typeface="微软雅黑" panose="020B0503020204020204" pitchFamily="2" charset="-122"/>
                <a:ea typeface="微软雅黑" panose="020B0503020204020204" pitchFamily="2" charset="-122"/>
                <a:cs typeface="宋体" panose="02010600030101010101" pitchFamily="2" charset="-122"/>
              </a:rPr>
              <a:t>°</a:t>
            </a:r>
            <a:r>
              <a:rPr lang="en-US" altLang="zh-CN" sz="2400" b="1">
                <a:solidFill>
                  <a:schemeClr val="accent6">
                    <a:lumMod val="25000"/>
                  </a:schemeClr>
                </a:solidFill>
                <a:latin typeface="宋体" panose="02010600030101010101" pitchFamily="2" charset="-122"/>
                <a:cs typeface="宋体" panose="02010600030101010101" pitchFamily="2" charset="-122"/>
              </a:rPr>
              <a:t>E</a:t>
            </a:r>
            <a:r>
              <a:rPr lang="en-US" altLang="zh-CN" sz="2400" b="1" baseline="-25000">
                <a:solidFill>
                  <a:schemeClr val="accent6">
                    <a:lumMod val="25000"/>
                  </a:schemeClr>
                </a:solidFill>
                <a:latin typeface="宋体" panose="02010600030101010101" pitchFamily="2" charset="-122"/>
                <a:cs typeface="宋体" panose="02010600030101010101" pitchFamily="2" charset="-122"/>
              </a:rPr>
              <a:t>t </a:t>
            </a:r>
            <a:r>
              <a:rPr lang="zh-CN" altLang="en-US" sz="2400" b="1">
                <a:solidFill>
                  <a:schemeClr val="accent6">
                    <a:lumMod val="25000"/>
                  </a:schemeClr>
                </a:solidFill>
                <a:latin typeface="宋体" panose="02010600030101010101" pitchFamily="2" charset="-122"/>
                <a:cs typeface="宋体" panose="02010600030101010101" pitchFamily="2" charset="-122"/>
              </a:rPr>
              <a:t>和运动黏度v的换算关系</a:t>
            </a:r>
          </a:p>
        </p:txBody>
      </p:sp>
      <p:pic>
        <p:nvPicPr>
          <p:cNvPr id="2" name="图片 1">
            <a:extLst>
              <a:ext uri="{FF2B5EF4-FFF2-40B4-BE49-F238E27FC236}">
                <a16:creationId xmlns:a16="http://schemas.microsoft.com/office/drawing/2014/main" id="{A21BD139-EB8B-49C9-9FF7-34589CD48E48}"/>
              </a:ext>
            </a:extLst>
          </p:cNvPr>
          <p:cNvPicPr>
            <a:picLocks noChangeAspect="1"/>
          </p:cNvPicPr>
          <p:nvPr/>
        </p:nvPicPr>
        <p:blipFill>
          <a:blip r:embed="rId4"/>
          <a:stretch>
            <a:fillRect/>
          </a:stretch>
        </p:blipFill>
        <p:spPr>
          <a:xfrm>
            <a:off x="4229745" y="1581087"/>
            <a:ext cx="1743456" cy="950976"/>
          </a:xfrm>
          <a:prstGeom prst="rect">
            <a:avLst/>
          </a:prstGeom>
        </p:spPr>
      </p:pic>
      <p:pic>
        <p:nvPicPr>
          <p:cNvPr id="5" name="图片 4">
            <a:extLst>
              <a:ext uri="{FF2B5EF4-FFF2-40B4-BE49-F238E27FC236}">
                <a16:creationId xmlns:a16="http://schemas.microsoft.com/office/drawing/2014/main" id="{5CB42188-A97F-4394-A36A-A9989C3D0A5B}"/>
              </a:ext>
            </a:extLst>
          </p:cNvPr>
          <p:cNvPicPr>
            <a:picLocks noChangeAspect="1"/>
          </p:cNvPicPr>
          <p:nvPr/>
        </p:nvPicPr>
        <p:blipFill>
          <a:blip r:embed="rId5"/>
          <a:stretch>
            <a:fillRect/>
          </a:stretch>
        </p:blipFill>
        <p:spPr>
          <a:xfrm>
            <a:off x="1510714" y="3444113"/>
            <a:ext cx="6176772" cy="926592"/>
          </a:xfrm>
          <a:prstGeom prst="rect">
            <a:avLst/>
          </a:prstGeom>
        </p:spPr>
      </p:pic>
    </p:spTree>
  </p:cSld>
  <p:clrMapOvr>
    <a:masterClrMapping/>
  </p:clrMapOvr>
  <p:transition spd="slow" advTm="5769">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801370" y="666115"/>
            <a:ext cx="2500630" cy="58102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712"/>
              <a:chOff x="-663" y="1933"/>
              <a:chExt cx="5790" cy="71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63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5" name="Rectangle 3"/>
          <p:cNvSpPr>
            <a:spLocks noGrp="1"/>
          </p:cNvSpPr>
          <p:nvPr/>
        </p:nvSpPr>
        <p:spPr>
          <a:xfrm>
            <a:off x="-11430" y="1191260"/>
            <a:ext cx="8910955" cy="691769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eaLnBrk="1" hangingPunct="1">
              <a:lnSpc>
                <a:spcPct val="130000"/>
              </a:lnSpc>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4" name="圆角矩形 3"/>
          <p:cNvSpPr/>
          <p:nvPr/>
        </p:nvSpPr>
        <p:spPr>
          <a:xfrm>
            <a:off x="467995" y="1303655"/>
            <a:ext cx="8226425" cy="521843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pPr>
              <a:buFont typeface="Arial" panose="020B0604020202020204" pitchFamily="34" charset="0"/>
            </a:pPr>
            <a:r>
              <a:rPr lang="en-US" altLang="zh-CN" sz="2400" b="1" dirty="0">
                <a:solidFill>
                  <a:srgbClr val="C00000"/>
                </a:solidFill>
                <a:latin typeface="宋体" panose="02010600030101010101" pitchFamily="2" charset="-122"/>
                <a:sym typeface="+mn-ea"/>
              </a:rPr>
              <a:t>     </a:t>
            </a:r>
            <a:r>
              <a:rPr lang="zh-CN" altLang="en-US" sz="2400" b="1" dirty="0">
                <a:solidFill>
                  <a:srgbClr val="C00000"/>
                </a:solidFill>
                <a:latin typeface="宋体" panose="02010600030101010101" pitchFamily="2" charset="-122"/>
                <a:sym typeface="+mn-ea"/>
              </a:rPr>
              <a:t>黏温特性</a:t>
            </a:r>
            <a:r>
              <a:rPr lang="en-US" altLang="zh-CN" sz="2400" b="1" dirty="0">
                <a:solidFill>
                  <a:srgbClr val="C00000"/>
                </a:solidFill>
                <a:latin typeface="宋体" panose="02010600030101010101" pitchFamily="2" charset="-122"/>
                <a:sym typeface="+mn-ea"/>
              </a:rPr>
              <a:t>——</a:t>
            </a:r>
            <a:r>
              <a:rPr lang="zh-CN" altLang="en-US" sz="2400" b="1" dirty="0">
                <a:solidFill>
                  <a:srgbClr val="C00000"/>
                </a:solidFill>
                <a:latin typeface="宋体" panose="02010600030101010101" pitchFamily="2" charset="-122"/>
                <a:sym typeface="+mn-ea"/>
              </a:rPr>
              <a:t>黏度随着温度升高而显著下降的特性。</a:t>
            </a:r>
            <a:endParaRPr lang="en-US" altLang="zh-CN" sz="2400" b="1" dirty="0">
              <a:solidFill>
                <a:srgbClr val="4F81BD"/>
              </a:solidFill>
              <a:latin typeface="宋体" panose="02010600030101010101" pitchFamily="2" charset="-122"/>
              <a:sym typeface="+mn-ea"/>
            </a:endParaRPr>
          </a:p>
        </p:txBody>
      </p:sp>
      <p:pic>
        <p:nvPicPr>
          <p:cNvPr id="49155" name="Picture 5"/>
          <p:cNvPicPr>
            <a:picLocks noChangeAspect="1"/>
          </p:cNvPicPr>
          <p:nvPr/>
        </p:nvPicPr>
        <p:blipFill>
          <a:blip r:embed="rId3">
            <a:clrChange>
              <a:clrFrom>
                <a:srgbClr val="FFFFFF">
                  <a:alpha val="100000"/>
                </a:srgbClr>
              </a:clrFrom>
              <a:clrTo>
                <a:srgbClr val="FFFFFF">
                  <a:alpha val="100000"/>
                  <a:alpha val="0"/>
                </a:srgbClr>
              </a:clrTo>
            </a:clrChange>
          </a:blip>
          <a:srcRect l="45003" t="44188"/>
          <a:stretch>
            <a:fillRect/>
          </a:stretch>
        </p:blipFill>
        <p:spPr>
          <a:xfrm>
            <a:off x="4464050" y="4015740"/>
            <a:ext cx="3689985" cy="2506345"/>
          </a:xfrm>
          <a:prstGeom prst="rect">
            <a:avLst/>
          </a:prstGeom>
          <a:noFill/>
          <a:ln w="9525">
            <a:noFill/>
          </a:ln>
        </p:spPr>
      </p:pic>
      <p:sp>
        <p:nvSpPr>
          <p:cNvPr id="2" name="文本框 1"/>
          <p:cNvSpPr txBox="1"/>
          <p:nvPr/>
        </p:nvSpPr>
        <p:spPr>
          <a:xfrm>
            <a:off x="907415" y="1885950"/>
            <a:ext cx="7348220" cy="470789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a:solidFill>
                  <a:schemeClr val="accent6">
                    <a:lumMod val="10000"/>
                  </a:schemeClr>
                </a:solidFill>
                <a:latin typeface="宋体" panose="02010600030101010101" pitchFamily="2" charset="-122"/>
                <a:cs typeface="宋体" panose="02010600030101010101" pitchFamily="2" charset="-122"/>
              </a:rPr>
              <a:t>不同油液有不同黏温关系</a:t>
            </a:r>
            <a:r>
              <a:rPr lang="en-US" altLang="zh-CN" sz="2400" b="1">
                <a:solidFill>
                  <a:schemeClr val="accent6">
                    <a:lumMod val="10000"/>
                  </a:schemeClr>
                </a:solidFill>
                <a:latin typeface="宋体" panose="02010600030101010101" pitchFamily="2" charset="-122"/>
                <a:cs typeface="宋体" panose="02010600030101010101" pitchFamily="2" charset="-122"/>
              </a:rPr>
              <a:t>——</a:t>
            </a:r>
            <a:r>
              <a:rPr lang="zh-CN" altLang="en-US" sz="2400" b="1">
                <a:solidFill>
                  <a:schemeClr val="accent6">
                    <a:lumMod val="10000"/>
                  </a:schemeClr>
                </a:solidFill>
                <a:latin typeface="宋体" panose="02010600030101010101" pitchFamily="2" charset="-122"/>
                <a:cs typeface="宋体" panose="02010600030101010101" pitchFamily="2" charset="-122"/>
              </a:rPr>
              <a:t>黏温特性</a:t>
            </a:r>
          </a:p>
          <a:p>
            <a:pPr marL="342900" indent="-342900">
              <a:lnSpc>
                <a:spcPct val="150000"/>
              </a:lnSpc>
              <a:buFont typeface="Arial" panose="020B0604020202020204" pitchFamily="34" charset="0"/>
              <a:buChar char="•"/>
            </a:pPr>
            <a:r>
              <a:rPr lang="zh-CN" altLang="en-US" sz="2400" b="1">
                <a:solidFill>
                  <a:schemeClr val="accent6">
                    <a:lumMod val="10000"/>
                  </a:schemeClr>
                </a:solidFill>
                <a:latin typeface="宋体" panose="02010600030101010101" pitchFamily="2" charset="-122"/>
                <a:cs typeface="宋体" panose="02010600030101010101" pitchFamily="2" charset="-122"/>
              </a:rPr>
              <a:t>温度对黏度影响很大，</a:t>
            </a:r>
            <a:r>
              <a:rPr lang="en-US" altLang="zh-CN" sz="2400" b="1">
                <a:solidFill>
                  <a:schemeClr val="accent6">
                    <a:lumMod val="10000"/>
                  </a:schemeClr>
                </a:solidFill>
                <a:latin typeface="宋体" panose="02010600030101010101" pitchFamily="2" charset="-122"/>
                <a:cs typeface="宋体" panose="02010600030101010101" pitchFamily="2" charset="-122"/>
              </a:rPr>
              <a:t>T↑</a:t>
            </a:r>
            <a:r>
              <a:rPr lang="zh-CN" altLang="en-US" sz="2400" b="1">
                <a:solidFill>
                  <a:schemeClr val="accent6">
                    <a:lumMod val="10000"/>
                  </a:schemeClr>
                </a:solidFill>
                <a:latin typeface="宋体" panose="02010600030101010101" pitchFamily="2" charset="-122"/>
                <a:cs typeface="宋体" panose="02010600030101010101" pitchFamily="2" charset="-122"/>
              </a:rPr>
              <a:t>，黏度↓</a:t>
            </a:r>
            <a:r>
              <a:rPr lang="zh-CN" altLang="en-US" sz="2400" b="1">
                <a:solidFill>
                  <a:schemeClr val="accent6">
                    <a:lumMod val="10000"/>
                  </a:schemeClr>
                </a:solidFill>
                <a:latin typeface="宋体" panose="02010600030101010101" pitchFamily="2" charset="-122"/>
                <a:cs typeface="宋体" panose="02010600030101010101" pitchFamily="2" charset="-122"/>
                <a:sym typeface="+mn-ea"/>
              </a:rPr>
              <a:t>↓</a:t>
            </a:r>
            <a:endParaRPr lang="zh-CN" altLang="en-US" sz="2400" b="1">
              <a:solidFill>
                <a:schemeClr val="accent6">
                  <a:lumMod val="10000"/>
                </a:schemeClr>
              </a:solidFill>
              <a:latin typeface="宋体" panose="02010600030101010101" pitchFamily="2" charset="-122"/>
              <a:cs typeface="宋体" panose="02010600030101010101" pitchFamily="2" charset="-122"/>
            </a:endParaRPr>
          </a:p>
          <a:p>
            <a:pPr marL="342900" indent="-342900">
              <a:lnSpc>
                <a:spcPct val="150000"/>
              </a:lnSpc>
              <a:buFont typeface="Arial" panose="020B0604020202020204" pitchFamily="34" charset="0"/>
              <a:buChar char="•"/>
            </a:pPr>
            <a:r>
              <a:rPr lang="zh-CN" altLang="en-US" sz="2400" b="1">
                <a:solidFill>
                  <a:schemeClr val="accent6">
                    <a:lumMod val="10000"/>
                  </a:schemeClr>
                </a:solidFill>
                <a:latin typeface="宋体" panose="02010600030101010101" pitchFamily="2" charset="-122"/>
                <a:cs typeface="宋体" panose="02010600030101010101" pitchFamily="2" charset="-122"/>
              </a:rPr>
              <a:t>黏度随温度的变化较小，则黏温特性较好</a:t>
            </a:r>
          </a:p>
          <a:p>
            <a:pPr marL="342900" indent="-342900">
              <a:lnSpc>
                <a:spcPct val="150000"/>
              </a:lnSpc>
              <a:buFont typeface="Arial" panose="020B0604020202020204" pitchFamily="34" charset="0"/>
              <a:buChar char="•"/>
            </a:pPr>
            <a:r>
              <a:rPr lang="zh-CN" altLang="en-US" sz="2400" b="1">
                <a:solidFill>
                  <a:schemeClr val="accent6">
                    <a:lumMod val="10000"/>
                  </a:schemeClr>
                </a:solidFill>
                <a:latin typeface="宋体" panose="02010600030101010101" pitchFamily="2" charset="-122"/>
                <a:cs typeface="宋体" panose="02010600030101010101" pitchFamily="2" charset="-122"/>
              </a:rPr>
              <a:t>黏度变化影响液压系统性能和泄露量，故油液黏温特性要好</a:t>
            </a:r>
          </a:p>
          <a:p>
            <a:pPr marL="342900" indent="-342900">
              <a:lnSpc>
                <a:spcPct val="150000"/>
              </a:lnSpc>
              <a:buFont typeface="Arial" panose="020B0604020202020204" pitchFamily="34" charset="0"/>
              <a:buChar char="•"/>
            </a:pPr>
            <a:r>
              <a:rPr lang="en-US" altLang="zh-CN" sz="2400" b="1">
                <a:solidFill>
                  <a:schemeClr val="accent6">
                    <a:lumMod val="10000"/>
                  </a:schemeClr>
                </a:solidFill>
                <a:latin typeface="宋体" panose="02010600030101010101" pitchFamily="2" charset="-122"/>
                <a:cs typeface="宋体" panose="02010600030101010101" pitchFamily="2" charset="-122"/>
                <a:sym typeface="+mn-ea"/>
              </a:rPr>
              <a:t>T↑</a:t>
            </a:r>
            <a:r>
              <a:rPr lang="zh-CN" altLang="en-US" sz="2400" b="1">
                <a:solidFill>
                  <a:schemeClr val="accent6">
                    <a:lumMod val="10000"/>
                  </a:schemeClr>
                </a:solidFill>
                <a:latin typeface="宋体" panose="02010600030101010101" pitchFamily="2" charset="-122"/>
                <a:cs typeface="宋体" panose="02010600030101010101" pitchFamily="2" charset="-122"/>
                <a:sym typeface="+mn-ea"/>
              </a:rPr>
              <a:t>，液体黏度↓</a:t>
            </a:r>
            <a:endParaRPr lang="zh-CN" altLang="en-US" sz="2400" b="1">
              <a:solidFill>
                <a:schemeClr val="accent6">
                  <a:lumMod val="10000"/>
                </a:schemeClr>
              </a:solidFill>
              <a:latin typeface="宋体" panose="02010600030101010101" pitchFamily="2" charset="-122"/>
              <a:cs typeface="宋体" panose="02010600030101010101" pitchFamily="2" charset="-122"/>
            </a:endParaRPr>
          </a:p>
          <a:p>
            <a:pPr marL="342900" indent="-342900">
              <a:lnSpc>
                <a:spcPct val="150000"/>
              </a:lnSpc>
              <a:buFont typeface="Arial" panose="020B0604020202020204" pitchFamily="34" charset="0"/>
              <a:buChar char="•"/>
            </a:pPr>
            <a:r>
              <a:rPr lang="en-US" altLang="zh-CN" sz="2400" b="1">
                <a:solidFill>
                  <a:schemeClr val="accent6">
                    <a:lumMod val="10000"/>
                  </a:schemeClr>
                </a:solidFill>
                <a:latin typeface="宋体" panose="02010600030101010101" pitchFamily="2" charset="-122"/>
                <a:cs typeface="宋体" panose="02010600030101010101" pitchFamily="2" charset="-122"/>
                <a:sym typeface="+mn-ea"/>
              </a:rPr>
              <a:t>T↑</a:t>
            </a:r>
            <a:r>
              <a:rPr lang="zh-CN" altLang="en-US" sz="2400" b="1">
                <a:solidFill>
                  <a:schemeClr val="accent6">
                    <a:lumMod val="10000"/>
                  </a:schemeClr>
                </a:solidFill>
                <a:latin typeface="宋体" panose="02010600030101010101" pitchFamily="2" charset="-122"/>
                <a:cs typeface="宋体" panose="02010600030101010101" pitchFamily="2" charset="-122"/>
                <a:sym typeface="+mn-ea"/>
              </a:rPr>
              <a:t>，气体黏度</a:t>
            </a:r>
            <a:r>
              <a:rPr lang="en-US" altLang="zh-CN" sz="2400" b="1">
                <a:solidFill>
                  <a:schemeClr val="accent6">
                    <a:lumMod val="10000"/>
                  </a:schemeClr>
                </a:solidFill>
                <a:latin typeface="宋体" panose="02010600030101010101" pitchFamily="2" charset="-122"/>
                <a:cs typeface="宋体" panose="02010600030101010101" pitchFamily="2" charset="-122"/>
                <a:sym typeface="+mn-ea"/>
              </a:rPr>
              <a:t>↑</a:t>
            </a:r>
            <a:endParaRPr lang="zh-CN" altLang="en-US" sz="2400" b="1">
              <a:solidFill>
                <a:schemeClr val="accent6">
                  <a:lumMod val="10000"/>
                </a:schemeClr>
              </a:solidFill>
              <a:latin typeface="宋体" panose="02010600030101010101" pitchFamily="2" charset="-122"/>
              <a:cs typeface="宋体" panose="02010600030101010101" pitchFamily="2" charset="-122"/>
              <a:sym typeface="+mn-ea"/>
            </a:endParaRPr>
          </a:p>
          <a:p>
            <a:pPr marL="342900" indent="-342900"/>
            <a:endParaRPr lang="zh-CN" altLang="en-US" sz="2400" b="1">
              <a:solidFill>
                <a:schemeClr val="accent6">
                  <a:lumMod val="10000"/>
                </a:schemeClr>
              </a:solidFill>
              <a:cs typeface="Arial" panose="020B0604020202020204" pitchFamily="34" charset="0"/>
            </a:endParaRPr>
          </a:p>
          <a:p>
            <a:endParaRPr lang="zh-CN" altLang="en-US" sz="2400" b="1">
              <a:solidFill>
                <a:schemeClr val="accent6">
                  <a:lumMod val="10000"/>
                </a:schemeClr>
              </a:solidFill>
              <a:cs typeface="Arial" panose="020B0604020202020204" pitchFamily="34" charset="0"/>
            </a:endParaRPr>
          </a:p>
        </p:txBody>
      </p:sp>
    </p:spTree>
  </p:cSld>
  <p:clrMapOvr>
    <a:masterClrMapping/>
  </p:clrMapOvr>
  <p:transition spd="slow" advTm="5769">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grpSp>
        <p:nvGrpSpPr>
          <p:cNvPr id="27" name="组合 26"/>
          <p:cNvGrpSpPr/>
          <p:nvPr/>
        </p:nvGrpSpPr>
        <p:grpSpPr>
          <a:xfrm>
            <a:off x="801370" y="737870"/>
            <a:ext cx="2500630" cy="581025"/>
            <a:chOff x="826" y="1994"/>
            <a:chExt cx="4901"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826" y="1994"/>
              <a:ext cx="4901" cy="712"/>
              <a:chOff x="-663" y="1933"/>
              <a:chExt cx="5790" cy="713"/>
            </a:xfrm>
          </p:grpSpPr>
          <p:sp>
            <p:nvSpPr>
              <p:cNvPr id="31"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734" y="2009"/>
                <a:ext cx="4393" cy="637"/>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sp>
        <p:nvSpPr>
          <p:cNvPr id="45" name="Rectangle 3"/>
          <p:cNvSpPr>
            <a:spLocks noGrp="1"/>
          </p:cNvSpPr>
          <p:nvPr/>
        </p:nvSpPr>
        <p:spPr>
          <a:xfrm>
            <a:off x="-11430" y="1191260"/>
            <a:ext cx="8910955" cy="691769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eaLnBrk="1" hangingPunct="1">
              <a:lnSpc>
                <a:spcPct val="130000"/>
              </a:lnSpc>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4" name="圆角矩形 3"/>
          <p:cNvSpPr/>
          <p:nvPr/>
        </p:nvSpPr>
        <p:spPr>
          <a:xfrm>
            <a:off x="637540" y="1558925"/>
            <a:ext cx="8056880" cy="423227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pPr marL="0" lvl="1">
              <a:lnSpc>
                <a:spcPct val="150000"/>
              </a:lnSpc>
              <a:buFont typeface="Arial" panose="020B0604020202020204" pitchFamily="34" charset="0"/>
            </a:pPr>
            <a:r>
              <a:rPr lang="en-US" altLang="zh-CN" sz="2400" b="1" dirty="0">
                <a:solidFill>
                  <a:srgbClr val="C00000"/>
                </a:solidFill>
                <a:latin typeface="宋体" panose="02010600030101010101" pitchFamily="2" charset="-122"/>
                <a:sym typeface="+mn-ea"/>
              </a:rPr>
              <a:t>    </a:t>
            </a:r>
            <a:r>
              <a:rPr lang="zh-CN" altLang="en-US" sz="2400" b="1" dirty="0">
                <a:solidFill>
                  <a:srgbClr val="C00000"/>
                </a:solidFill>
                <a:latin typeface="宋体" panose="02010600030101010101" pitchFamily="2" charset="-122"/>
                <a:sym typeface="+mn-ea"/>
              </a:rPr>
              <a:t>黏压特性</a:t>
            </a:r>
            <a:r>
              <a:rPr lang="en-US" altLang="zh-CN" sz="2400" b="1" dirty="0">
                <a:solidFill>
                  <a:srgbClr val="C00000"/>
                </a:solidFill>
                <a:latin typeface="宋体" panose="02010600030101010101" pitchFamily="2" charset="-122"/>
                <a:sym typeface="+mn-ea"/>
              </a:rPr>
              <a:t>——</a:t>
            </a:r>
            <a:r>
              <a:rPr lang="zh-CN" altLang="en-US" sz="2400" b="1" dirty="0">
                <a:solidFill>
                  <a:srgbClr val="C00000"/>
                </a:solidFill>
                <a:latin typeface="宋体" panose="02010600030101010101" pitchFamily="2" charset="-122"/>
                <a:sym typeface="+mn-ea"/>
              </a:rPr>
              <a:t>黏度随压力升高而变大的特性。</a:t>
            </a:r>
            <a:endParaRPr lang="en-US" altLang="zh-CN" sz="2400" b="1" dirty="0">
              <a:solidFill>
                <a:srgbClr val="4F81BD"/>
              </a:solidFill>
              <a:latin typeface="宋体" panose="02010600030101010101" pitchFamily="2" charset="-122"/>
              <a:sym typeface="+mn-ea"/>
            </a:endParaRPr>
          </a:p>
        </p:txBody>
      </p:sp>
      <p:sp>
        <p:nvSpPr>
          <p:cNvPr id="2" name="文本框 1"/>
          <p:cNvSpPr txBox="1"/>
          <p:nvPr/>
        </p:nvSpPr>
        <p:spPr>
          <a:xfrm>
            <a:off x="946785" y="2263775"/>
            <a:ext cx="7439025" cy="34150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a:solidFill>
                  <a:schemeClr val="accent6">
                    <a:lumMod val="10000"/>
                  </a:schemeClr>
                </a:solidFill>
                <a:latin typeface="宋体" panose="02010600030101010101" pitchFamily="2" charset="-122"/>
                <a:cs typeface="宋体" panose="02010600030101010101" pitchFamily="2" charset="-122"/>
              </a:rPr>
              <a:t>压力对黏度有一定的影响</a:t>
            </a:r>
          </a:p>
          <a:p>
            <a:pPr marL="342900" indent="-342900">
              <a:lnSpc>
                <a:spcPct val="150000"/>
              </a:lnSpc>
              <a:buFont typeface="Arial" panose="020B0604020202020204" pitchFamily="34" charset="0"/>
              <a:buChar char="•"/>
            </a:pPr>
            <a:r>
              <a:rPr lang="zh-CN" altLang="en-US" sz="2400" b="1">
                <a:solidFill>
                  <a:schemeClr val="accent6">
                    <a:lumMod val="10000"/>
                  </a:schemeClr>
                </a:solidFill>
                <a:latin typeface="宋体" panose="02010600030101010101" pitchFamily="2" charset="-122"/>
                <a:cs typeface="宋体" panose="02010600030101010101" pitchFamily="2" charset="-122"/>
              </a:rPr>
              <a:t>压力↑分子间的距离↓内聚力↑黏度↑</a:t>
            </a:r>
          </a:p>
          <a:p>
            <a:pPr marL="342900" indent="-342900">
              <a:lnSpc>
                <a:spcPct val="150000"/>
              </a:lnSpc>
              <a:buFont typeface="Arial" panose="020B0604020202020204" pitchFamily="34" charset="0"/>
              <a:buChar char="•"/>
            </a:pPr>
            <a:r>
              <a:rPr lang="zh-CN" altLang="en-US" sz="2400" b="1">
                <a:solidFill>
                  <a:schemeClr val="accent6">
                    <a:lumMod val="10000"/>
                  </a:schemeClr>
                </a:solidFill>
                <a:latin typeface="宋体" panose="02010600030101010101" pitchFamily="2" charset="-122"/>
                <a:cs typeface="宋体" panose="02010600030101010101" pitchFamily="2" charset="-122"/>
              </a:rPr>
              <a:t>液压系统压力不高时，压力对黏度影响较小，一般可忽略不计</a:t>
            </a:r>
          </a:p>
          <a:p>
            <a:pPr marL="342900" indent="-342900">
              <a:lnSpc>
                <a:spcPct val="150000"/>
              </a:lnSpc>
              <a:buFont typeface="Arial" panose="020B0604020202020204" pitchFamily="34" charset="0"/>
              <a:buChar char="•"/>
            </a:pPr>
            <a:r>
              <a:rPr lang="zh-CN" altLang="en-US" sz="2400" b="1">
                <a:solidFill>
                  <a:schemeClr val="accent6">
                    <a:lumMod val="10000"/>
                  </a:schemeClr>
                </a:solidFill>
                <a:latin typeface="宋体" panose="02010600030101010101" pitchFamily="2" charset="-122"/>
                <a:cs typeface="宋体" panose="02010600030101010101" pitchFamily="2" charset="-122"/>
              </a:rPr>
              <a:t>液压系统压力较高（</a:t>
            </a:r>
            <a:r>
              <a:rPr lang="en-US" altLang="zh-CN" sz="2400" b="1">
                <a:solidFill>
                  <a:schemeClr val="accent6">
                    <a:lumMod val="10000"/>
                  </a:schemeClr>
                </a:solidFill>
                <a:latin typeface="宋体" panose="02010600030101010101" pitchFamily="2" charset="-122"/>
                <a:cs typeface="宋体" panose="02010600030101010101" pitchFamily="2" charset="-122"/>
              </a:rPr>
              <a:t>20Mpa</a:t>
            </a:r>
            <a:r>
              <a:rPr lang="zh-CN" altLang="en-US" sz="2400" b="1">
                <a:solidFill>
                  <a:schemeClr val="accent6">
                    <a:lumMod val="10000"/>
                  </a:schemeClr>
                </a:solidFill>
                <a:latin typeface="宋体" panose="02010600030101010101" pitchFamily="2" charset="-122"/>
                <a:cs typeface="宋体" panose="02010600030101010101" pitchFamily="2" charset="-122"/>
              </a:rPr>
              <a:t>以上）或压力变化较大时，压力对黏度的影响必须考虑</a:t>
            </a:r>
          </a:p>
        </p:txBody>
      </p:sp>
    </p:spTree>
  </p:cSld>
  <p:clrMapOvr>
    <a:masterClrMapping/>
  </p:clrMapOvr>
  <p:transition spd="slow" advTm="5769">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5" name="Rectangle 3"/>
          <p:cNvSpPr>
            <a:spLocks noGrp="1"/>
          </p:cNvSpPr>
          <p:nvPr/>
        </p:nvSpPr>
        <p:spPr>
          <a:xfrm>
            <a:off x="-11430" y="1191260"/>
            <a:ext cx="8910955" cy="691769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pitchFamily="2" charset="0"/>
                <a:ea typeface="+mn-ea"/>
                <a:cs typeface="+mn-ea"/>
              </a:defRPr>
            </a:lvl1pPr>
            <a:lvl2pPr marL="742950" indent="-285750" algn="l" rtl="0" fontAlgn="base">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pitchFamily="2" charset="0"/>
                <a:ea typeface="+mn-ea"/>
                <a:cs typeface="+mn-ea"/>
              </a:defRPr>
            </a:lvl2pPr>
            <a:lvl3pPr marL="1143000" indent="-228600" algn="l" rtl="0" fontAlgn="base">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pitchFamily="2" charset="0"/>
                <a:ea typeface="+mn-ea"/>
                <a:cs typeface="+mn-ea"/>
              </a:defRPr>
            </a:lvl3pPr>
            <a:lvl4pPr marL="16002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4pPr>
            <a:lvl5pPr marL="2057400" indent="-228600" algn="l" rtl="0" fontAlgn="base">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pitchFamily="2" charset="0"/>
                <a:ea typeface="+mn-ea"/>
                <a:cs typeface="+mn-ea"/>
              </a:defRPr>
            </a:lvl9pPr>
          </a:lstStyle>
          <a:p>
            <a:pPr eaLnBrk="1" hangingPunct="1">
              <a:lnSpc>
                <a:spcPct val="130000"/>
              </a:lnSpc>
              <a:buFont typeface="Wingdings" panose="05000000000000000000" pitchFamily="2" charset="2"/>
              <a:buNone/>
            </a:pPr>
            <a:endParaRPr lang="zh-CN" altLang="en-US" sz="24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4" name="圆角矩形 3"/>
          <p:cNvSpPr/>
          <p:nvPr/>
        </p:nvSpPr>
        <p:spPr>
          <a:xfrm>
            <a:off x="302260" y="1304290"/>
            <a:ext cx="8597265" cy="526542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2" name="文本框 1"/>
          <p:cNvSpPr txBox="1"/>
          <p:nvPr/>
        </p:nvSpPr>
        <p:spPr>
          <a:xfrm>
            <a:off x="631825" y="1304290"/>
            <a:ext cx="7866380" cy="1245235"/>
          </a:xfrm>
          <a:prstGeom prst="rect">
            <a:avLst/>
          </a:prstGeom>
          <a:noFill/>
        </p:spPr>
        <p:txBody>
          <a:bodyPr wrap="square" rtlCol="0">
            <a:spAutoFit/>
          </a:bodyPr>
          <a:lstStyle/>
          <a:p>
            <a:pPr marL="342900" lvl="1" indent="-342900">
              <a:lnSpc>
                <a:spcPct val="125000"/>
              </a:lnSpc>
              <a:buFont typeface="Arial" panose="020B0604020202020204" pitchFamily="34" charset="0"/>
              <a:buChar char="•"/>
            </a:pPr>
            <a:r>
              <a:rPr lang="zh-CN" altLang="en-US" sz="2000" b="1" dirty="0">
                <a:solidFill>
                  <a:srgbClr val="C00000"/>
                </a:solidFill>
                <a:latin typeface="宋体" panose="02010600030101010101" pitchFamily="2" charset="-122"/>
                <a:sym typeface="+mn-ea"/>
              </a:rPr>
              <a:t>调和油的黏度：</a:t>
            </a:r>
          </a:p>
          <a:p>
            <a:pPr marL="342900" lvl="1" indent="-342900">
              <a:lnSpc>
                <a:spcPct val="125000"/>
              </a:lnSpc>
              <a:buFont typeface="Arial" panose="020B0604020202020204" pitchFamily="34" charset="0"/>
              <a:buChar char="•"/>
            </a:pPr>
            <a:r>
              <a:rPr lang="zh-CN" altLang="en-US" sz="2000" b="1" dirty="0">
                <a:solidFill>
                  <a:schemeClr val="accent6">
                    <a:lumMod val="10000"/>
                  </a:schemeClr>
                </a:solidFill>
                <a:latin typeface="宋体" panose="02010600030101010101" pitchFamily="2" charset="-122"/>
                <a:sym typeface="+mn-ea"/>
              </a:rPr>
              <a:t>调和油</a:t>
            </a:r>
            <a:r>
              <a:rPr lang="en-US" altLang="zh-CN" sz="2000" b="1" dirty="0">
                <a:solidFill>
                  <a:schemeClr val="accent6">
                    <a:lumMod val="10000"/>
                  </a:schemeClr>
                </a:solidFill>
                <a:latin typeface="宋体" panose="02010600030101010101" pitchFamily="2" charset="-122"/>
                <a:sym typeface="+mn-ea"/>
              </a:rPr>
              <a:t>——</a:t>
            </a:r>
            <a:r>
              <a:rPr lang="zh-CN" altLang="en-US" sz="2000" b="1" dirty="0">
                <a:solidFill>
                  <a:schemeClr val="accent6">
                    <a:lumMod val="10000"/>
                  </a:schemeClr>
                </a:solidFill>
                <a:latin typeface="宋体" panose="02010600030101010101" pitchFamily="2" charset="-122"/>
                <a:sym typeface="+mn-ea"/>
              </a:rPr>
              <a:t>把两种不同黏度的油液混合起来使用，称为调和油。调和油的黏度可用下式计算：</a:t>
            </a:r>
          </a:p>
        </p:txBody>
      </p:sp>
      <p:pic>
        <p:nvPicPr>
          <p:cNvPr id="51203" name="Picture 8" descr="调和油"/>
          <p:cNvPicPr>
            <a:picLocks noChangeAspect="1"/>
          </p:cNvPicPr>
          <p:nvPr/>
        </p:nvPicPr>
        <p:blipFill>
          <a:blip r:embed="rId3">
            <a:clrChange>
              <a:clrFrom>
                <a:srgbClr val="FFFFFF">
                  <a:alpha val="100000"/>
                </a:srgbClr>
              </a:clrFrom>
              <a:clrTo>
                <a:srgbClr val="FFFFFF">
                  <a:alpha val="100000"/>
                  <a:alpha val="0"/>
                </a:srgbClr>
              </a:clrTo>
            </a:clrChange>
          </a:blip>
          <a:srcRect l="2866" t="56554" r="2525" b="-224"/>
          <a:stretch>
            <a:fillRect/>
          </a:stretch>
        </p:blipFill>
        <p:spPr>
          <a:xfrm>
            <a:off x="982345" y="4911725"/>
            <a:ext cx="7515860" cy="1630680"/>
          </a:xfrm>
          <a:prstGeom prst="rect">
            <a:avLst/>
          </a:prstGeom>
          <a:noFill/>
          <a:ln w="9525">
            <a:noFill/>
          </a:ln>
        </p:spPr>
      </p:pic>
      <p:grpSp>
        <p:nvGrpSpPr>
          <p:cNvPr id="13" name="组合 12"/>
          <p:cNvGrpSpPr/>
          <p:nvPr/>
        </p:nvGrpSpPr>
        <p:grpSpPr>
          <a:xfrm>
            <a:off x="260985" y="588010"/>
            <a:ext cx="2515235" cy="602615"/>
            <a:chOff x="826" y="1994"/>
            <a:chExt cx="4901" cy="803"/>
          </a:xfrm>
        </p:grpSpPr>
        <p:sp>
          <p:nvSpPr>
            <p:cNvPr id="14"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15" name="组合 14"/>
            <p:cNvGrpSpPr/>
            <p:nvPr/>
          </p:nvGrpSpPr>
          <p:grpSpPr>
            <a:xfrm>
              <a:off x="826" y="1994"/>
              <a:ext cx="4901" cy="689"/>
              <a:chOff x="-663" y="1933"/>
              <a:chExt cx="5790" cy="690"/>
            </a:xfrm>
          </p:grpSpPr>
          <p:sp>
            <p:nvSpPr>
              <p:cNvPr id="16" name="Freeform 10"/>
              <p:cNvSpPr/>
              <p:nvPr/>
            </p:nvSpPr>
            <p:spPr>
              <a:xfrm>
                <a:off x="-663"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17" name="文本框 16"/>
              <p:cNvSpPr txBox="1"/>
              <p:nvPr/>
            </p:nvSpPr>
            <p:spPr>
              <a:xfrm>
                <a:off x="734" y="2009"/>
                <a:ext cx="4393" cy="614"/>
              </a:xfrm>
              <a:prstGeom prst="rect">
                <a:avLst/>
              </a:prstGeom>
              <a:noFill/>
            </p:spPr>
            <p:txBody>
              <a:bodyPr wrap="square" rtlCol="0" anchor="t">
                <a:spAutoFit/>
              </a:bodyPr>
              <a:lstStyle/>
              <a:p>
                <a:pPr algn="l"/>
                <a:r>
                  <a:rPr lang="en-US" altLang="zh-CN"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3</a:t>
                </a:r>
                <a:r>
                  <a:rPr lang="zh-CN" altLang="en-US"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、黏性</a:t>
                </a:r>
              </a:p>
            </p:txBody>
          </p:sp>
        </p:grpSp>
      </p:grpSp>
      <p:graphicFrame>
        <p:nvGraphicFramePr>
          <p:cNvPr id="3" name="对象 2">
            <a:hlinkClick r:id="" action="ppaction://ole?verb=0"/>
          </p:cNvPr>
          <p:cNvGraphicFramePr>
            <a:graphicFrameLocks noChangeAspect="1"/>
          </p:cNvGraphicFramePr>
          <p:nvPr/>
        </p:nvGraphicFramePr>
        <p:xfrm>
          <a:off x="4115435" y="3321050"/>
          <a:ext cx="914400" cy="215900"/>
        </p:xfrm>
        <a:graphic>
          <a:graphicData uri="http://schemas.openxmlformats.org/presentationml/2006/ole">
            <mc:AlternateContent xmlns:mc="http://schemas.openxmlformats.org/markup-compatibility/2006">
              <mc:Choice xmlns:v="urn:schemas-microsoft-com:vml" Requires="v">
                <p:oleObj r:id="rId4" imgW="914400" imgH="215900" progId="Equation.KSEE3">
                  <p:embed/>
                </p:oleObj>
              </mc:Choice>
              <mc:Fallback>
                <p:oleObj r:id="rId4" imgW="914400" imgH="215900" progId="Equation.KSEE3">
                  <p:embed/>
                  <p:pic>
                    <p:nvPicPr>
                      <p:cNvPr id="0" name="图片 1024"/>
                      <p:cNvPicPr/>
                      <p:nvPr/>
                    </p:nvPicPr>
                    <p:blipFill>
                      <a:blip r:embed="rId5"/>
                      <a:stretch>
                        <a:fillRect/>
                      </a:stretch>
                    </p:blipFill>
                    <p:spPr>
                      <a:xfrm>
                        <a:off x="4115435" y="3321050"/>
                        <a:ext cx="914400" cy="215900"/>
                      </a:xfrm>
                      <a:prstGeom prst="rect">
                        <a:avLst/>
                      </a:prstGeom>
                    </p:spPr>
                  </p:pic>
                </p:oleObj>
              </mc:Fallback>
            </mc:AlternateContent>
          </a:graphicData>
        </a:graphic>
      </p:graphicFrame>
      <p:sp>
        <p:nvSpPr>
          <p:cNvPr id="9" name="文本框 8"/>
          <p:cNvSpPr txBox="1"/>
          <p:nvPr/>
        </p:nvSpPr>
        <p:spPr>
          <a:xfrm>
            <a:off x="631825" y="3324860"/>
            <a:ext cx="8268335" cy="1630045"/>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000" b="1">
                <a:solidFill>
                  <a:schemeClr val="accent6">
                    <a:lumMod val="10000"/>
                  </a:schemeClr>
                </a:solidFill>
                <a:latin typeface="宋体" panose="02010600030101010101" pitchFamily="2" charset="-122"/>
                <a:cs typeface="宋体" panose="02010600030101010101" pitchFamily="2" charset="-122"/>
              </a:rPr>
              <a:t>式中 °</a:t>
            </a:r>
            <a:r>
              <a:rPr lang="en-US" altLang="zh-CN" sz="2000" b="1">
                <a:solidFill>
                  <a:schemeClr val="accent6">
                    <a:lumMod val="10000"/>
                  </a:schemeClr>
                </a:solidFill>
                <a:latin typeface="宋体" panose="02010600030101010101" pitchFamily="2" charset="-122"/>
                <a:cs typeface="宋体" panose="02010600030101010101" pitchFamily="2" charset="-122"/>
              </a:rPr>
              <a:t>E</a:t>
            </a:r>
            <a:r>
              <a:rPr lang="en-US" altLang="zh-CN" sz="2000" b="1" baseline="-25000">
                <a:solidFill>
                  <a:schemeClr val="accent6">
                    <a:lumMod val="10000"/>
                  </a:schemeClr>
                </a:solidFill>
                <a:latin typeface="宋体" panose="02010600030101010101" pitchFamily="2" charset="-122"/>
                <a:cs typeface="宋体" panose="02010600030101010101" pitchFamily="2" charset="-122"/>
              </a:rPr>
              <a:t>1</a:t>
            </a:r>
            <a:r>
              <a:rPr lang="zh-CN" altLang="en-US" sz="2000" b="1" baseline="-25000">
                <a:solidFill>
                  <a:schemeClr val="accent6">
                    <a:lumMod val="10000"/>
                  </a:schemeClr>
                </a:solidFill>
                <a:latin typeface="宋体" panose="02010600030101010101" pitchFamily="2" charset="-122"/>
                <a:cs typeface="宋体" panose="02010600030101010101" pitchFamily="2" charset="-122"/>
              </a:rPr>
              <a:t>、</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E</a:t>
            </a:r>
            <a:r>
              <a:rPr lang="en-US" altLang="zh-CN" sz="2000" b="1" baseline="-25000">
                <a:solidFill>
                  <a:schemeClr val="accent6">
                    <a:lumMod val="10000"/>
                  </a:schemeClr>
                </a:solidFill>
                <a:latin typeface="宋体" panose="02010600030101010101" pitchFamily="2" charset="-122"/>
                <a:cs typeface="宋体" panose="02010600030101010101" pitchFamily="2" charset="-122"/>
                <a:sym typeface="+mn-ea"/>
              </a:rPr>
              <a:t>2</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混合前两种油液的黏度，取°</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E</a:t>
            </a:r>
            <a:r>
              <a:rPr lang="en-US" altLang="zh-CN" sz="2000" b="1" baseline="-25000">
                <a:solidFill>
                  <a:schemeClr val="accent6">
                    <a:lumMod val="10000"/>
                  </a:schemeClr>
                </a:solidFill>
                <a:latin typeface="宋体" panose="02010600030101010101" pitchFamily="2" charset="-122"/>
                <a:cs typeface="宋体" panose="02010600030101010101" pitchFamily="2" charset="-122"/>
                <a:sym typeface="+mn-ea"/>
              </a:rPr>
              <a:t>1</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E</a:t>
            </a:r>
            <a:r>
              <a:rPr lang="en-US" altLang="zh-CN" sz="2000" b="1" baseline="-25000">
                <a:solidFill>
                  <a:schemeClr val="accent6">
                    <a:lumMod val="10000"/>
                  </a:schemeClr>
                </a:solidFill>
                <a:latin typeface="宋体" panose="02010600030101010101" pitchFamily="2" charset="-122"/>
                <a:cs typeface="宋体" panose="02010600030101010101" pitchFamily="2" charset="-122"/>
                <a:sym typeface="+mn-ea"/>
              </a:rPr>
              <a:t>2</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a:t>
            </a:r>
            <a:endParaRPr lang="en-US" altLang="zh-CN" sz="2000" b="1" baseline="-25000">
              <a:solidFill>
                <a:schemeClr val="accent6">
                  <a:lumMod val="10000"/>
                </a:schemeClr>
              </a:solidFill>
              <a:latin typeface="宋体" panose="02010600030101010101" pitchFamily="2" charset="-122"/>
              <a:cs typeface="宋体" panose="02010600030101010101" pitchFamily="2" charset="-122"/>
            </a:endParaRPr>
          </a:p>
          <a:p>
            <a:pPr>
              <a:lnSpc>
                <a:spcPct val="125000"/>
              </a:lnSpc>
            </a:pP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        °</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E——</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混合后的调和油黏度；</a:t>
            </a:r>
          </a:p>
          <a:p>
            <a:pPr>
              <a:lnSpc>
                <a:spcPct val="125000"/>
              </a:lnSpc>
            </a:pP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        a</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b——</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参与调和的两种油液各占的百分数（</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a</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+b</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=100</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a:t>
            </a:r>
          </a:p>
          <a:p>
            <a:pPr>
              <a:lnSpc>
                <a:spcPct val="125000"/>
              </a:lnSpc>
            </a:pP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        c——</a:t>
            </a:r>
            <a:r>
              <a:rPr lang="zh-CN" altLang="en-US" sz="2000" b="1">
                <a:solidFill>
                  <a:schemeClr val="accent6">
                    <a:lumMod val="10000"/>
                  </a:schemeClr>
                </a:solidFill>
                <a:latin typeface="宋体" panose="02010600030101010101" pitchFamily="2" charset="-122"/>
                <a:cs typeface="宋体" panose="02010600030101010101" pitchFamily="2" charset="-122"/>
                <a:sym typeface="+mn-ea"/>
              </a:rPr>
              <a:t>实验系数，参见表</a:t>
            </a:r>
            <a:r>
              <a:rPr lang="en-US" altLang="zh-CN" sz="2000" b="1">
                <a:solidFill>
                  <a:schemeClr val="accent6">
                    <a:lumMod val="10000"/>
                  </a:schemeClr>
                </a:solidFill>
                <a:latin typeface="宋体" panose="02010600030101010101" pitchFamily="2" charset="-122"/>
                <a:cs typeface="宋体" panose="02010600030101010101" pitchFamily="2" charset="-122"/>
                <a:sym typeface="+mn-ea"/>
              </a:rPr>
              <a:t>1-1</a:t>
            </a:r>
          </a:p>
        </p:txBody>
      </p:sp>
      <p:pic>
        <p:nvPicPr>
          <p:cNvPr id="5" name="图片 4">
            <a:extLst>
              <a:ext uri="{FF2B5EF4-FFF2-40B4-BE49-F238E27FC236}">
                <a16:creationId xmlns:a16="http://schemas.microsoft.com/office/drawing/2014/main" id="{8F4C0FC3-0E6C-40BE-A35B-A5066315670B}"/>
              </a:ext>
            </a:extLst>
          </p:cNvPr>
          <p:cNvPicPr>
            <a:picLocks noChangeAspect="1"/>
          </p:cNvPicPr>
          <p:nvPr/>
        </p:nvPicPr>
        <p:blipFill>
          <a:blip r:embed="rId6"/>
          <a:stretch>
            <a:fillRect/>
          </a:stretch>
        </p:blipFill>
        <p:spPr>
          <a:xfrm>
            <a:off x="2092325" y="2527794"/>
            <a:ext cx="4945380" cy="774192"/>
          </a:xfrm>
          <a:prstGeom prst="rect">
            <a:avLst/>
          </a:prstGeom>
        </p:spPr>
      </p:pic>
    </p:spTree>
  </p:cSld>
  <p:clrMapOvr>
    <a:masterClrMapping/>
  </p:clrMapOvr>
  <p:transition spd="slow" advTm="5769">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7171" name="灯片编号占位符 3"/>
          <p:cNvSpPr txBox="1">
            <a:spLocks noGrp="1"/>
          </p:cNvSpPr>
          <p:nvPr/>
        </p:nvSpPr>
        <p:spPr>
          <a:xfrm>
            <a:off x="4434523" y="6568440"/>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5</a:t>
            </a:fld>
            <a:endParaRPr lang="en-US" altLang="zh-CN" sz="1800" dirty="0">
              <a:solidFill>
                <a:srgbClr val="253947"/>
              </a:solidFill>
            </a:endParaRPr>
          </a:p>
        </p:txBody>
      </p:sp>
      <p:sp>
        <p:nvSpPr>
          <p:cNvPr id="9" name="椭圆 8"/>
          <p:cNvSpPr/>
          <p:nvPr/>
        </p:nvSpPr>
        <p:spPr>
          <a:xfrm>
            <a:off x="7033578" y="429958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8" name="椭圆 7"/>
          <p:cNvSpPr/>
          <p:nvPr/>
        </p:nvSpPr>
        <p:spPr>
          <a:xfrm>
            <a:off x="488156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7" name="椭圆 6"/>
          <p:cNvSpPr/>
          <p:nvPr/>
        </p:nvSpPr>
        <p:spPr>
          <a:xfrm>
            <a:off x="2711133"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6" name="椭圆 5"/>
          <p:cNvSpPr/>
          <p:nvPr/>
        </p:nvSpPr>
        <p:spPr>
          <a:xfrm>
            <a:off x="540068" y="4300855"/>
            <a:ext cx="1583690" cy="1511935"/>
          </a:xfrm>
          <a:prstGeom prst="ellipse">
            <a:avLst/>
          </a:prstGeom>
          <a:solidFill>
            <a:srgbClr val="016CB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507587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t>z</a:t>
            </a:r>
          </a:p>
        </p:txBody>
      </p:sp>
      <p:pic>
        <p:nvPicPr>
          <p:cNvPr id="19" name="图片 18" descr="03"/>
          <p:cNvPicPr>
            <a:picLocks noChangeAspect="1"/>
          </p:cNvPicPr>
          <p:nvPr/>
        </p:nvPicPr>
        <p:blipFill>
          <a:blip r:embed="rId3"/>
          <a:srcRect l="20678" t="12068" r="20014" b="12500"/>
          <a:stretch>
            <a:fillRect/>
          </a:stretch>
        </p:blipFill>
        <p:spPr>
          <a:xfrm>
            <a:off x="4998403" y="4556760"/>
            <a:ext cx="1350010" cy="1074420"/>
          </a:xfrm>
          <a:prstGeom prst="rect">
            <a:avLst/>
          </a:prstGeom>
        </p:spPr>
      </p:pic>
      <p:sp>
        <p:nvSpPr>
          <p:cNvPr id="10" name="椭圆 9"/>
          <p:cNvSpPr/>
          <p:nvPr/>
        </p:nvSpPr>
        <p:spPr>
          <a:xfrm>
            <a:off x="2905443" y="448373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1" name="椭圆 10"/>
          <p:cNvSpPr/>
          <p:nvPr/>
        </p:nvSpPr>
        <p:spPr>
          <a:xfrm>
            <a:off x="734378" y="4482465"/>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椭圆 11"/>
          <p:cNvSpPr/>
          <p:nvPr/>
        </p:nvSpPr>
        <p:spPr>
          <a:xfrm>
            <a:off x="7227888" y="4484370"/>
            <a:ext cx="1195070" cy="114681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5" name="图片 14" descr="02"/>
          <p:cNvPicPr>
            <a:picLocks noChangeAspect="1"/>
          </p:cNvPicPr>
          <p:nvPr/>
        </p:nvPicPr>
        <p:blipFill>
          <a:blip r:embed="rId4"/>
          <a:srcRect l="19601" t="12186" r="19824" b="12688"/>
          <a:stretch>
            <a:fillRect/>
          </a:stretch>
        </p:blipFill>
        <p:spPr>
          <a:xfrm>
            <a:off x="2711133" y="4554220"/>
            <a:ext cx="1386205" cy="1075055"/>
          </a:xfrm>
          <a:prstGeom prst="rect">
            <a:avLst/>
          </a:prstGeom>
        </p:spPr>
      </p:pic>
      <p:pic>
        <p:nvPicPr>
          <p:cNvPr id="20" name="图片 19" descr="04"/>
          <p:cNvPicPr>
            <a:picLocks noChangeAspect="1"/>
          </p:cNvPicPr>
          <p:nvPr/>
        </p:nvPicPr>
        <p:blipFill>
          <a:blip r:embed="rId5"/>
          <a:srcRect l="25192" t="21736" r="24857" b="21408"/>
          <a:stretch>
            <a:fillRect/>
          </a:stretch>
        </p:blipFill>
        <p:spPr>
          <a:xfrm>
            <a:off x="7105333" y="4606290"/>
            <a:ext cx="1440180" cy="1024890"/>
          </a:xfrm>
          <a:prstGeom prst="rect">
            <a:avLst/>
          </a:prstGeom>
        </p:spPr>
      </p:pic>
      <p:pic>
        <p:nvPicPr>
          <p:cNvPr id="14" name="图片 13" descr="01"/>
          <p:cNvPicPr>
            <a:picLocks noChangeAspect="1"/>
          </p:cNvPicPr>
          <p:nvPr/>
        </p:nvPicPr>
        <p:blipFill>
          <a:blip r:embed="rId6"/>
          <a:srcRect l="19934" t="10625" r="21295" b="13087"/>
          <a:stretch>
            <a:fillRect/>
          </a:stretch>
        </p:blipFill>
        <p:spPr>
          <a:xfrm rot="1200000">
            <a:off x="621983" y="4524375"/>
            <a:ext cx="1419860" cy="1152525"/>
          </a:xfrm>
          <a:prstGeom prst="rect">
            <a:avLst/>
          </a:prstGeom>
        </p:spPr>
      </p:pic>
      <p:pic>
        <p:nvPicPr>
          <p:cNvPr id="29" name="图片 28" descr="校徽02"/>
          <p:cNvPicPr>
            <a:picLocks noChangeAspect="1"/>
          </p:cNvPicPr>
          <p:nvPr/>
        </p:nvPicPr>
        <p:blipFill>
          <a:blip r:embed="rId7"/>
          <a:stretch>
            <a:fillRect/>
          </a:stretch>
        </p:blipFill>
        <p:spPr>
          <a:xfrm>
            <a:off x="333058" y="70485"/>
            <a:ext cx="304165" cy="304165"/>
          </a:xfrm>
          <a:prstGeom prst="rect">
            <a:avLst/>
          </a:prstGeom>
        </p:spPr>
      </p:pic>
      <p:sp>
        <p:nvSpPr>
          <p:cNvPr id="30" name="文本框 29"/>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5" name="文本框 34"/>
          <p:cNvSpPr txBox="1"/>
          <p:nvPr/>
        </p:nvSpPr>
        <p:spPr>
          <a:xfrm>
            <a:off x="1760220" y="3229610"/>
            <a:ext cx="5928995" cy="829945"/>
          </a:xfrm>
          <a:prstGeom prst="rect">
            <a:avLst/>
          </a:prstGeom>
          <a:noFill/>
        </p:spPr>
        <p:txBody>
          <a:bodyPr wrap="square" rtlCol="0" anchor="t">
            <a:spAutoFit/>
          </a:bodyPr>
          <a:lstStyle/>
          <a:p>
            <a:pPr algn="ctr"/>
            <a:r>
              <a:rPr sz="2400">
                <a:solidFill>
                  <a:schemeClr val="tx1">
                    <a:lumMod val="50000"/>
                    <a:lumOff val="50000"/>
                  </a:schemeClr>
                </a:solidFill>
                <a:latin typeface="+mn-lt"/>
                <a:cs typeface="+mn-lt"/>
              </a:rPr>
              <a:t>Working </a:t>
            </a:r>
            <a:r>
              <a:rPr lang="en-US" sz="2400">
                <a:solidFill>
                  <a:schemeClr val="tx1">
                    <a:lumMod val="50000"/>
                    <a:lumOff val="50000"/>
                  </a:schemeClr>
                </a:solidFill>
                <a:latin typeface="+mn-lt"/>
                <a:cs typeface="+mn-lt"/>
              </a:rPr>
              <a:t>P</a:t>
            </a:r>
            <a:r>
              <a:rPr sz="2400">
                <a:solidFill>
                  <a:schemeClr val="tx1">
                    <a:lumMod val="50000"/>
                    <a:lumOff val="50000"/>
                  </a:schemeClr>
                </a:solidFill>
                <a:latin typeface="+mn-lt"/>
                <a:cs typeface="+mn-lt"/>
              </a:rPr>
              <a:t>rinciple and </a:t>
            </a:r>
            <a:r>
              <a:rPr lang="en-US" sz="2400">
                <a:solidFill>
                  <a:schemeClr val="tx1">
                    <a:lumMod val="50000"/>
                    <a:lumOff val="50000"/>
                  </a:schemeClr>
                </a:solidFill>
                <a:latin typeface="+mn-lt"/>
                <a:cs typeface="+mn-lt"/>
              </a:rPr>
              <a:t>C</a:t>
            </a:r>
            <a:r>
              <a:rPr sz="2400">
                <a:solidFill>
                  <a:schemeClr val="tx1">
                    <a:lumMod val="50000"/>
                    <a:lumOff val="50000"/>
                  </a:schemeClr>
                </a:solidFill>
                <a:latin typeface="+mn-lt"/>
                <a:cs typeface="+mn-lt"/>
              </a:rPr>
              <a:t>haracteristics of </a:t>
            </a:r>
            <a:r>
              <a:rPr lang="en-US" sz="2400">
                <a:solidFill>
                  <a:schemeClr val="tx1">
                    <a:lumMod val="50000"/>
                    <a:lumOff val="50000"/>
                  </a:schemeClr>
                </a:solidFill>
                <a:latin typeface="+mn-lt"/>
                <a:cs typeface="+mn-lt"/>
              </a:rPr>
              <a:t>H</a:t>
            </a:r>
            <a:r>
              <a:rPr sz="2400">
                <a:solidFill>
                  <a:schemeClr val="tx1">
                    <a:lumMod val="50000"/>
                    <a:lumOff val="50000"/>
                  </a:schemeClr>
                </a:solidFill>
                <a:latin typeface="+mn-lt"/>
                <a:cs typeface="+mn-lt"/>
              </a:rPr>
              <a:t>ydraulic and </a:t>
            </a:r>
            <a:r>
              <a:rPr lang="en-US" sz="2400">
                <a:solidFill>
                  <a:schemeClr val="tx1">
                    <a:lumMod val="50000"/>
                    <a:lumOff val="50000"/>
                  </a:schemeClr>
                </a:solidFill>
                <a:latin typeface="+mn-lt"/>
                <a:cs typeface="+mn-lt"/>
              </a:rPr>
              <a:t>P</a:t>
            </a:r>
            <a:r>
              <a:rPr sz="2400">
                <a:solidFill>
                  <a:schemeClr val="tx1">
                    <a:lumMod val="50000"/>
                    <a:lumOff val="50000"/>
                  </a:schemeClr>
                </a:solidFill>
                <a:latin typeface="+mn-lt"/>
                <a:cs typeface="+mn-lt"/>
              </a:rPr>
              <a:t>neumatic </a:t>
            </a:r>
            <a:r>
              <a:rPr lang="en-US" sz="2400">
                <a:solidFill>
                  <a:schemeClr val="tx1">
                    <a:lumMod val="50000"/>
                    <a:lumOff val="50000"/>
                  </a:schemeClr>
                </a:solidFill>
                <a:latin typeface="+mn-lt"/>
                <a:cs typeface="+mn-lt"/>
              </a:rPr>
              <a:t>T</a:t>
            </a:r>
            <a:r>
              <a:rPr sz="2400">
                <a:solidFill>
                  <a:schemeClr val="tx1">
                    <a:lumMod val="50000"/>
                    <a:lumOff val="50000"/>
                  </a:schemeClr>
                </a:solidFill>
                <a:latin typeface="+mn-lt"/>
                <a:cs typeface="+mn-lt"/>
              </a:rPr>
              <a:t>ransmission</a:t>
            </a:r>
          </a:p>
        </p:txBody>
      </p:sp>
      <p:sp>
        <p:nvSpPr>
          <p:cNvPr id="4" name="内容占位符 1"/>
          <p:cNvSpPr>
            <a:spLocks noGrp="1"/>
          </p:cNvSpPr>
          <p:nvPr/>
        </p:nvSpPr>
        <p:spPr>
          <a:xfrm>
            <a:off x="404495" y="1153160"/>
            <a:ext cx="8213090" cy="1932940"/>
          </a:xfrm>
          <a:prstGeom prst="rect">
            <a:avLst/>
          </a:prstGeom>
          <a:noFill/>
          <a:ln w="9525">
            <a:noFill/>
          </a:ln>
        </p:spPr>
        <p:txBody>
          <a:bodyPr vert="horz" wrap="square" lIns="91440" tIns="45720" rIns="91440" bIns="45720" numCol="1" rtlCol="0" anchor="t" anchorCtr="0" compatLnSpc="1"/>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Wingdings" panose="05000000000000000000" pitchFamily="2" charset="2"/>
              <a:buNone/>
              <a:defRPr/>
            </a:pPr>
            <a:r>
              <a:rPr kumimoji="0" lang="zh-CN" altLang="en-US" sz="6000" b="1" i="0" u="none" strike="noStrike" kern="1200" cap="none" spc="0" normalizeH="0" baseline="0" noProof="0" dirty="0">
                <a:ln>
                  <a:noFill/>
                </a:ln>
                <a:solidFill>
                  <a:schemeClr val="tx1">
                    <a:lumMod val="50000"/>
                    <a:lumOff val="50000"/>
                  </a:schemeClr>
                </a:solidFill>
                <a:effectLst/>
                <a:uLnTx/>
                <a:uFillTx/>
                <a:latin typeface="Hiragino Sans GB W6" panose="020B0300000000000000" charset="-122"/>
                <a:ea typeface="Hiragino Sans GB W6" panose="020B0300000000000000" charset="-122"/>
                <a:cs typeface="+mn-cs"/>
              </a:rPr>
              <a:t>一、液压与气压传动的工作原理及特征</a:t>
            </a:r>
          </a:p>
        </p:txBody>
      </p:sp>
      <p:pic>
        <p:nvPicPr>
          <p:cNvPr id="5" name="图片 4" descr="页脚"/>
          <p:cNvPicPr>
            <a:picLocks noChangeAspect="1"/>
          </p:cNvPicPr>
          <p:nvPr/>
        </p:nvPicPr>
        <p:blipFill>
          <a:blip r:embed="rId8"/>
          <a:srcRect l="7567" r="2701"/>
          <a:stretch>
            <a:fillRect/>
          </a:stretch>
        </p:blipFill>
        <p:spPr>
          <a:xfrm>
            <a:off x="-12382" y="6089015"/>
            <a:ext cx="9171940" cy="9766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 name="文本框 3"/>
          <p:cNvSpPr txBox="1"/>
          <p:nvPr/>
        </p:nvSpPr>
        <p:spPr>
          <a:xfrm>
            <a:off x="429895" y="741680"/>
            <a:ext cx="6971030" cy="589280"/>
          </a:xfrm>
          <a:prstGeom prst="rect">
            <a:avLst/>
          </a:prstGeom>
          <a:noFill/>
        </p:spPr>
        <p:txBody>
          <a:bodyPr wrap="squar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（二）对液压油液的要求与选用</a:t>
            </a:r>
          </a:p>
        </p:txBody>
      </p:sp>
      <p:grpSp>
        <p:nvGrpSpPr>
          <p:cNvPr id="27" name="组合 26"/>
          <p:cNvGrpSpPr/>
          <p:nvPr/>
        </p:nvGrpSpPr>
        <p:grpSpPr>
          <a:xfrm>
            <a:off x="873125" y="1528445"/>
            <a:ext cx="4081241" cy="656590"/>
            <a:chOff x="695" y="1994"/>
            <a:chExt cx="4724"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695" y="1994"/>
              <a:ext cx="4724" cy="662"/>
              <a:chOff x="-818" y="1933"/>
              <a:chExt cx="5580" cy="663"/>
            </a:xfrm>
          </p:grpSpPr>
          <p:sp>
            <p:nvSpPr>
              <p:cNvPr id="31"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177" y="2032"/>
                <a:ext cx="4939" cy="564"/>
              </a:xfrm>
              <a:prstGeom prst="rect">
                <a:avLst/>
              </a:prstGeom>
              <a:noFill/>
            </p:spPr>
            <p:txBody>
              <a:bodyPr wrap="square" rtlCol="0" anchor="t">
                <a:spAutoFit/>
              </a:bodyPr>
              <a:lstStyle/>
              <a:p>
                <a:pPr algn="l"/>
                <a:r>
                  <a:rPr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1、对液压油液的要求</a:t>
                </a:r>
              </a:p>
            </p:txBody>
          </p:sp>
        </p:grpSp>
      </p:grpSp>
      <p:sp>
        <p:nvSpPr>
          <p:cNvPr id="5" name="圆角矩形 3"/>
          <p:cNvSpPr/>
          <p:nvPr/>
        </p:nvSpPr>
        <p:spPr>
          <a:xfrm>
            <a:off x="1137285" y="2388870"/>
            <a:ext cx="6913245" cy="3822065"/>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6" name="文本框 5"/>
          <p:cNvSpPr txBox="1"/>
          <p:nvPr/>
        </p:nvSpPr>
        <p:spPr>
          <a:xfrm>
            <a:off x="1341755" y="2638425"/>
            <a:ext cx="5727065" cy="3322955"/>
          </a:xfrm>
          <a:prstGeom prst="rect">
            <a:avLst/>
          </a:prstGeom>
          <a:noFill/>
        </p:spPr>
        <p:txBody>
          <a:bodyPr wrap="square" rtlCol="0">
            <a:spAutoFit/>
          </a:bodyPr>
          <a:lstStyle/>
          <a:p>
            <a:pPr marL="0" lvl="1">
              <a:lnSpc>
                <a:spcPct val="125000"/>
              </a:lnSpc>
              <a:buFont typeface="Wingdings" panose="05000000000000000000" pitchFamily="2" charset="2"/>
              <a:buNone/>
            </a:pPr>
            <a:r>
              <a:rPr lang="zh-CN" altLang="en-US" sz="2400" b="1" dirty="0">
                <a:solidFill>
                  <a:schemeClr val="accent6">
                    <a:lumMod val="10000"/>
                  </a:schemeClr>
                </a:solidFill>
                <a:latin typeface="宋体" panose="02010600030101010101" pitchFamily="2" charset="-122"/>
                <a:sym typeface="+mn-ea"/>
              </a:rPr>
              <a:t>① 黏温特性好；</a:t>
            </a:r>
            <a:endParaRPr lang="zh-CN" altLang="en-US" sz="2400" b="1" dirty="0">
              <a:solidFill>
                <a:schemeClr val="accent6">
                  <a:lumMod val="10000"/>
                </a:schemeClr>
              </a:solidFill>
              <a:latin typeface="宋体" panose="02010600030101010101" pitchFamily="2" charset="-122"/>
            </a:endParaRPr>
          </a:p>
          <a:p>
            <a:pPr marL="0" lvl="1">
              <a:lnSpc>
                <a:spcPct val="125000"/>
              </a:lnSpc>
              <a:buFont typeface="Wingdings" panose="05000000000000000000" pitchFamily="2" charset="2"/>
              <a:buNone/>
            </a:pPr>
            <a:r>
              <a:rPr lang="zh-CN" altLang="en-US" sz="2400" b="1" dirty="0">
                <a:solidFill>
                  <a:schemeClr val="accent6">
                    <a:lumMod val="10000"/>
                  </a:schemeClr>
                </a:solidFill>
                <a:latin typeface="宋体" panose="02010600030101010101" pitchFamily="2" charset="-122"/>
                <a:sym typeface="+mn-ea"/>
              </a:rPr>
              <a:t>② 有良好的润滑性；</a:t>
            </a:r>
            <a:endParaRPr lang="zh-CN" altLang="en-US" sz="2400" b="1" dirty="0">
              <a:solidFill>
                <a:schemeClr val="accent6">
                  <a:lumMod val="10000"/>
                </a:schemeClr>
              </a:solidFill>
              <a:latin typeface="宋体" panose="02010600030101010101" pitchFamily="2" charset="-122"/>
            </a:endParaRPr>
          </a:p>
          <a:p>
            <a:pPr marL="0" lvl="1">
              <a:lnSpc>
                <a:spcPct val="125000"/>
              </a:lnSpc>
              <a:buFont typeface="Wingdings" panose="05000000000000000000" pitchFamily="2" charset="2"/>
              <a:buNone/>
            </a:pPr>
            <a:r>
              <a:rPr lang="zh-CN" altLang="en-US" sz="2400" b="1" dirty="0">
                <a:solidFill>
                  <a:schemeClr val="accent6">
                    <a:lumMod val="10000"/>
                  </a:schemeClr>
                </a:solidFill>
                <a:latin typeface="宋体" panose="02010600030101010101" pitchFamily="2" charset="-122"/>
                <a:sym typeface="+mn-ea"/>
              </a:rPr>
              <a:t>③ 成分要纯净；</a:t>
            </a:r>
            <a:endParaRPr lang="zh-CN" altLang="en-US" sz="2400" b="1" dirty="0">
              <a:solidFill>
                <a:schemeClr val="accent6">
                  <a:lumMod val="10000"/>
                </a:schemeClr>
              </a:solidFill>
              <a:latin typeface="宋体" panose="02010600030101010101" pitchFamily="2" charset="-122"/>
            </a:endParaRPr>
          </a:p>
          <a:p>
            <a:pPr marL="0" lvl="1">
              <a:lnSpc>
                <a:spcPct val="125000"/>
              </a:lnSpc>
              <a:buFont typeface="Wingdings" panose="05000000000000000000" pitchFamily="2" charset="2"/>
              <a:buNone/>
            </a:pPr>
            <a:r>
              <a:rPr lang="zh-CN" altLang="en-US" sz="2400" b="1" dirty="0">
                <a:solidFill>
                  <a:schemeClr val="accent6">
                    <a:lumMod val="10000"/>
                  </a:schemeClr>
                </a:solidFill>
                <a:latin typeface="宋体" panose="02010600030101010101" pitchFamily="2" charset="-122"/>
                <a:sym typeface="+mn-ea"/>
              </a:rPr>
              <a:t>④ 有良好的化学稳定性；</a:t>
            </a:r>
            <a:endParaRPr lang="zh-CN" altLang="en-US" sz="2400" b="1" dirty="0">
              <a:solidFill>
                <a:schemeClr val="accent6">
                  <a:lumMod val="10000"/>
                </a:schemeClr>
              </a:solidFill>
              <a:latin typeface="宋体" panose="02010600030101010101" pitchFamily="2" charset="-122"/>
            </a:endParaRPr>
          </a:p>
          <a:p>
            <a:pPr marL="0" lvl="1">
              <a:lnSpc>
                <a:spcPct val="125000"/>
              </a:lnSpc>
              <a:buFont typeface="Wingdings" panose="05000000000000000000" pitchFamily="2" charset="2"/>
              <a:buNone/>
            </a:pPr>
            <a:r>
              <a:rPr lang="zh-CN" altLang="en-US" sz="2400" b="1" dirty="0">
                <a:solidFill>
                  <a:schemeClr val="accent6">
                    <a:lumMod val="10000"/>
                  </a:schemeClr>
                </a:solidFill>
                <a:latin typeface="宋体" panose="02010600030101010101" pitchFamily="2" charset="-122"/>
                <a:sym typeface="+mn-ea"/>
              </a:rPr>
              <a:t>⑤ 抗泡沫性和抗乳化性好；</a:t>
            </a:r>
            <a:endParaRPr lang="zh-CN" altLang="en-US" sz="2400" b="1" dirty="0">
              <a:solidFill>
                <a:schemeClr val="accent6">
                  <a:lumMod val="10000"/>
                </a:schemeClr>
              </a:solidFill>
              <a:latin typeface="宋体" panose="02010600030101010101" pitchFamily="2" charset="-122"/>
            </a:endParaRPr>
          </a:p>
          <a:p>
            <a:pPr marL="0" lvl="1">
              <a:lnSpc>
                <a:spcPct val="125000"/>
              </a:lnSpc>
              <a:buFont typeface="Wingdings" panose="05000000000000000000" pitchFamily="2" charset="2"/>
              <a:buNone/>
            </a:pPr>
            <a:r>
              <a:rPr lang="zh-CN" altLang="en-US" sz="2400" b="1" dirty="0">
                <a:solidFill>
                  <a:schemeClr val="accent6">
                    <a:lumMod val="10000"/>
                  </a:schemeClr>
                </a:solidFill>
                <a:latin typeface="宋体" panose="02010600030101010101" pitchFamily="2" charset="-122"/>
                <a:sym typeface="+mn-ea"/>
              </a:rPr>
              <a:t>⑥ 材料相容性好；</a:t>
            </a:r>
            <a:endParaRPr lang="zh-CN" altLang="en-US" sz="2400" b="1" dirty="0">
              <a:solidFill>
                <a:schemeClr val="accent6">
                  <a:lumMod val="10000"/>
                </a:schemeClr>
              </a:solidFill>
              <a:latin typeface="宋体" panose="02010600030101010101" pitchFamily="2" charset="-122"/>
            </a:endParaRPr>
          </a:p>
          <a:p>
            <a:pPr marL="0" lvl="1">
              <a:lnSpc>
                <a:spcPct val="125000"/>
              </a:lnSpc>
              <a:buFont typeface="Wingdings" panose="05000000000000000000" pitchFamily="2" charset="2"/>
              <a:buNone/>
            </a:pPr>
            <a:r>
              <a:rPr lang="zh-CN" altLang="en-US" sz="2400" b="1" dirty="0">
                <a:solidFill>
                  <a:schemeClr val="accent6">
                    <a:lumMod val="10000"/>
                  </a:schemeClr>
                </a:solidFill>
                <a:latin typeface="宋体" panose="02010600030101010101" pitchFamily="2" charset="-122"/>
                <a:sym typeface="+mn-ea"/>
              </a:rPr>
              <a:t>⑦ 无毒，价格便宜。</a:t>
            </a:r>
            <a:endParaRPr lang="zh-CN" altLang="en-US" sz="2400" b="1" dirty="0">
              <a:solidFill>
                <a:schemeClr val="accent6">
                  <a:lumMod val="10000"/>
                </a:schemeClr>
              </a:solidFill>
              <a:latin typeface="宋体" panose="02010600030101010101" pitchFamily="2" charset="-122"/>
              <a:cs typeface="宋体" panose="02010600030101010101" pitchFamily="2" charset="-122"/>
              <a:sym typeface="+mn-ea"/>
            </a:endParaRPr>
          </a:p>
        </p:txBody>
      </p:sp>
    </p:spTree>
  </p:cSld>
  <p:clrMapOvr>
    <a:masterClrMapping/>
  </p:clrMapOvr>
  <p:transition spd="slow" advTm="5769">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sp>
        <p:nvSpPr>
          <p:cNvPr id="32" name="矩形 31"/>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29" name="图片 28" descr="校徽02"/>
          <p:cNvPicPr>
            <a:picLocks noChangeAspect="1"/>
          </p:cNvPicPr>
          <p:nvPr/>
        </p:nvPicPr>
        <p:blipFill>
          <a:blip r:embed="rId2"/>
          <a:stretch>
            <a:fillRect/>
          </a:stretch>
        </p:blipFill>
        <p:spPr>
          <a:xfrm>
            <a:off x="333058" y="70485"/>
            <a:ext cx="304165" cy="304165"/>
          </a:xfrm>
          <a:prstGeom prst="rect">
            <a:avLst/>
          </a:prstGeom>
        </p:spPr>
      </p:pic>
      <p:sp>
        <p:nvSpPr>
          <p:cNvPr id="4" name="文本框 3"/>
          <p:cNvSpPr txBox="1"/>
          <p:nvPr/>
        </p:nvSpPr>
        <p:spPr>
          <a:xfrm>
            <a:off x="234315" y="619760"/>
            <a:ext cx="6971030" cy="589280"/>
          </a:xfrm>
          <a:prstGeom prst="rect">
            <a:avLst/>
          </a:prstGeom>
          <a:noFill/>
        </p:spPr>
        <p:txBody>
          <a:bodyPr wrap="square" rtlCol="0" anchor="t">
            <a:spAutoFit/>
          </a:bodyPr>
          <a:lstStyle/>
          <a:p>
            <a:pPr algn="ct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（二）对液压油液的要求与选用</a:t>
            </a:r>
          </a:p>
        </p:txBody>
      </p:sp>
      <p:grpSp>
        <p:nvGrpSpPr>
          <p:cNvPr id="27" name="组合 26"/>
          <p:cNvGrpSpPr/>
          <p:nvPr/>
        </p:nvGrpSpPr>
        <p:grpSpPr>
          <a:xfrm>
            <a:off x="527050" y="1346835"/>
            <a:ext cx="4081241" cy="656590"/>
            <a:chOff x="695" y="1994"/>
            <a:chExt cx="4724" cy="803"/>
          </a:xfrm>
        </p:grpSpPr>
        <p:sp>
          <p:nvSpPr>
            <p:cNvPr id="28" name="Freeform 9"/>
            <p:cNvSpPr/>
            <p:nvPr/>
          </p:nvSpPr>
          <p:spPr>
            <a:xfrm>
              <a:off x="956" y="1994"/>
              <a:ext cx="446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ysClr val="windowText" lastClr="000000">
                <a:lumMod val="65000"/>
                <a:lumOff val="35000"/>
              </a:sysClr>
            </a:solidFill>
            <a:ln w="9525">
              <a:noFill/>
            </a:ln>
          </p:spPr>
          <p:txBody>
            <a:bodyPr/>
            <a:lstStyle/>
            <a:p>
              <a:endParaRPr lang="zh-CN" altLang="en-US" sz="6600"/>
            </a:p>
          </p:txBody>
        </p:sp>
        <p:grpSp>
          <p:nvGrpSpPr>
            <p:cNvPr id="30" name="组合 29"/>
            <p:cNvGrpSpPr/>
            <p:nvPr/>
          </p:nvGrpSpPr>
          <p:grpSpPr>
            <a:xfrm>
              <a:off x="695" y="1994"/>
              <a:ext cx="4724" cy="662"/>
              <a:chOff x="-818" y="1933"/>
              <a:chExt cx="5580" cy="663"/>
            </a:xfrm>
          </p:grpSpPr>
          <p:sp>
            <p:nvSpPr>
              <p:cNvPr id="31" name="Freeform 10"/>
              <p:cNvSpPr/>
              <p:nvPr/>
            </p:nvSpPr>
            <p:spPr>
              <a:xfrm>
                <a:off x="-818" y="1933"/>
                <a:ext cx="5579"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33" name="文本框 32"/>
              <p:cNvSpPr txBox="1"/>
              <p:nvPr/>
            </p:nvSpPr>
            <p:spPr>
              <a:xfrm>
                <a:off x="-177" y="2032"/>
                <a:ext cx="4939" cy="564"/>
              </a:xfrm>
              <a:prstGeom prst="rect">
                <a:avLst/>
              </a:prstGeom>
              <a:noFill/>
            </p:spPr>
            <p:txBody>
              <a:bodyPr wrap="square" rtlCol="0" anchor="t">
                <a:spAutoFit/>
              </a:bodyPr>
              <a:lstStyle/>
              <a:p>
                <a:pPr algn="l"/>
                <a:r>
                  <a:rPr sz="2400" b="1" dirty="0">
                    <a:solidFill>
                      <a:sysClr val="window" lastClr="FFFFFF"/>
                    </a:solidFill>
                    <a:latin typeface="宋体" panose="02010600030101010101" pitchFamily="2" charset="-122"/>
                    <a:cs typeface="宋体" panose="02010600030101010101" pitchFamily="2" charset="-122"/>
                    <a:sym typeface="宋体" panose="02010600030101010101" pitchFamily="2" charset="-122"/>
                  </a:rPr>
                  <a:t>2、如何选用液压油液</a:t>
                </a:r>
              </a:p>
            </p:txBody>
          </p:sp>
        </p:grpSp>
      </p:grpSp>
      <p:sp>
        <p:nvSpPr>
          <p:cNvPr id="5" name="圆角矩形 3"/>
          <p:cNvSpPr/>
          <p:nvPr/>
        </p:nvSpPr>
        <p:spPr>
          <a:xfrm>
            <a:off x="527050" y="2121535"/>
            <a:ext cx="8188960" cy="4216400"/>
          </a:xfrm>
          <a:prstGeom prst="roundRect">
            <a:avLst>
              <a:gd name="adj" fmla="val 4486"/>
            </a:avLst>
          </a:prstGeom>
          <a:solidFill>
            <a:srgbClr val="4F81BD">
              <a:lumMod val="20000"/>
              <a:lumOff val="80000"/>
              <a:alpha val="25000"/>
            </a:srgbClr>
          </a:solidFill>
          <a:ln w="9525" cap="flat" cmpd="sng">
            <a:solidFill>
              <a:srgbClr val="4F81BD">
                <a:lumMod val="60000"/>
                <a:lumOff val="40000"/>
              </a:srgbClr>
            </a:solidFill>
            <a:prstDash val="dash"/>
            <a:headEnd type="none" w="med" len="med"/>
            <a:tailEnd type="none" w="med" len="med"/>
          </a:ln>
        </p:spPr>
        <p:txBody>
          <a:bodyPr/>
          <a:lstStyle/>
          <a:p>
            <a:endParaRPr lang="zh-CN" altLang="en-US" sz="6600" dirty="0">
              <a:solidFill>
                <a:srgbClr val="4F81BD"/>
              </a:solidFill>
              <a:latin typeface="Arial" panose="020B0604020202020204" pitchFamily="34" charset="0"/>
            </a:endParaRPr>
          </a:p>
        </p:txBody>
      </p:sp>
      <p:sp>
        <p:nvSpPr>
          <p:cNvPr id="6" name="文本框 5"/>
          <p:cNvSpPr txBox="1"/>
          <p:nvPr/>
        </p:nvSpPr>
        <p:spPr>
          <a:xfrm>
            <a:off x="527050" y="2191385"/>
            <a:ext cx="8116570" cy="4077335"/>
          </a:xfrm>
          <a:prstGeom prst="rect">
            <a:avLst/>
          </a:prstGeom>
          <a:noFill/>
        </p:spPr>
        <p:txBody>
          <a:bodyPr wrap="square" rtlCol="0">
            <a:spAutoFit/>
          </a:bodyPr>
          <a:lstStyle/>
          <a:p>
            <a:pPr marL="342900" lvl="0" indent="-342900" algn="l">
              <a:lnSpc>
                <a:spcPct val="140000"/>
              </a:lnSpc>
              <a:spcBef>
                <a:spcPct val="20000"/>
              </a:spcBef>
              <a:buFont typeface="Wingdings" panose="05000000000000000000" pitchFamily="2" charset="2"/>
              <a:buNone/>
            </a:pPr>
            <a:r>
              <a:rPr lang="en-US" altLang="zh-CN" sz="2400" b="1" dirty="0">
                <a:solidFill>
                  <a:srgbClr val="C00000"/>
                </a:solidFill>
                <a:latin typeface="Calibri" panose="020F0502020204030204" pitchFamily="2" charset="0"/>
                <a:cs typeface="+mn-ea"/>
                <a:sym typeface="+mn-ea"/>
              </a:rPr>
              <a:t>     </a:t>
            </a:r>
            <a:r>
              <a:rPr lang="zh-CN" altLang="en-US" sz="2400" b="1" dirty="0">
                <a:solidFill>
                  <a:srgbClr val="C00000"/>
                </a:solidFill>
                <a:latin typeface="Calibri" panose="020F0502020204030204" pitchFamily="2" charset="0"/>
                <a:cs typeface="+mn-ea"/>
                <a:sym typeface="+mn-ea"/>
              </a:rPr>
              <a:t>首先，考虑的是黏度；</a:t>
            </a:r>
            <a:endParaRPr lang="zh-CN" altLang="en-US" sz="2400" b="1" dirty="0">
              <a:solidFill>
                <a:srgbClr val="C00000"/>
              </a:solidFill>
              <a:ea typeface="宋体" panose="02010600030101010101" pitchFamily="2" charset="-122"/>
            </a:endParaRPr>
          </a:p>
          <a:p>
            <a:pPr marL="342900" lvl="0" indent="-342900" algn="l">
              <a:lnSpc>
                <a:spcPct val="140000"/>
              </a:lnSpc>
              <a:spcBef>
                <a:spcPct val="20000"/>
              </a:spcBef>
              <a:buFont typeface="Wingdings" panose="05000000000000000000" pitchFamily="2" charset="2"/>
              <a:buNone/>
            </a:pPr>
            <a:r>
              <a:rPr lang="zh-CN" altLang="en-US" sz="2400" b="1" dirty="0">
                <a:solidFill>
                  <a:srgbClr val="C00000"/>
                </a:solidFill>
                <a:latin typeface="Calibri" panose="020F0502020204030204" pitchFamily="2" charset="0"/>
                <a:cs typeface="+mn-ea"/>
                <a:sym typeface="+mn-ea"/>
              </a:rPr>
              <a:t>     其次，选择时要注意：</a:t>
            </a:r>
            <a:endParaRPr lang="zh-CN" altLang="en-US" sz="2400" b="1" dirty="0">
              <a:solidFill>
                <a:srgbClr val="C00000"/>
              </a:solidFill>
              <a:ea typeface="宋体" panose="02010600030101010101" pitchFamily="2" charset="-122"/>
            </a:endParaRPr>
          </a:p>
          <a:p>
            <a:pPr marL="742950" lvl="1" indent="-285750" algn="l">
              <a:lnSpc>
                <a:spcPct val="140000"/>
              </a:lnSpc>
              <a:spcBef>
                <a:spcPct val="20000"/>
              </a:spcBef>
              <a:buFont typeface="Wingdings" panose="05000000000000000000" pitchFamily="2" charset="2"/>
              <a:buNone/>
            </a:pPr>
            <a:r>
              <a:rPr lang="zh-CN" altLang="en-US" sz="2400" b="1" dirty="0">
                <a:solidFill>
                  <a:srgbClr val="C00000"/>
                </a:solidFill>
                <a:latin typeface="Calibri" panose="020F0502020204030204" pitchFamily="2" charset="0"/>
                <a:cs typeface="+mn-ea"/>
                <a:sym typeface="+mn-ea"/>
              </a:rPr>
              <a:t>① 液压系统的工作压力 </a:t>
            </a:r>
            <a:r>
              <a:rPr lang="en-US" altLang="zh-CN" sz="2400" b="1" dirty="0">
                <a:solidFill>
                  <a:sysClr val="windowText" lastClr="000000"/>
                </a:solidFill>
                <a:cs typeface="+mn-ea"/>
                <a:sym typeface="+mn-ea"/>
              </a:rPr>
              <a:t>——</a:t>
            </a:r>
            <a:r>
              <a:rPr lang="en-US" altLang="zh-CN" sz="2400" b="1" dirty="0">
                <a:solidFill>
                  <a:sysClr val="windowText" lastClr="000000"/>
                </a:solidFill>
                <a:latin typeface="Calibri" panose="020F0502020204030204" pitchFamily="2" charset="0"/>
                <a:cs typeface="+mn-ea"/>
                <a:sym typeface="+mn-ea"/>
              </a:rPr>
              <a:t> </a:t>
            </a:r>
            <a:r>
              <a:rPr lang="zh-CN" altLang="en-US" sz="2400" b="1" dirty="0">
                <a:solidFill>
                  <a:sysClr val="windowText" lastClr="000000"/>
                </a:solidFill>
                <a:latin typeface="Calibri" panose="020F0502020204030204" pitchFamily="2" charset="0"/>
                <a:cs typeface="+mn-ea"/>
                <a:sym typeface="+mn-ea"/>
              </a:rPr>
              <a:t>压力高，要选择黏度较大的液压油液。</a:t>
            </a:r>
            <a:endParaRPr lang="zh-CN" altLang="en-US" sz="2400" b="1" dirty="0">
              <a:ea typeface="宋体" panose="02010600030101010101" pitchFamily="2" charset="-122"/>
            </a:endParaRPr>
          </a:p>
          <a:p>
            <a:pPr marL="742950" lvl="1" indent="-285750" algn="l">
              <a:lnSpc>
                <a:spcPct val="140000"/>
              </a:lnSpc>
              <a:spcBef>
                <a:spcPct val="20000"/>
              </a:spcBef>
              <a:buFont typeface="Wingdings" panose="05000000000000000000" pitchFamily="2" charset="2"/>
              <a:buNone/>
            </a:pPr>
            <a:r>
              <a:rPr lang="zh-CN" altLang="en-US" sz="2400" b="1" dirty="0">
                <a:solidFill>
                  <a:srgbClr val="C00000"/>
                </a:solidFill>
                <a:latin typeface="Calibri" panose="020F0502020204030204" pitchFamily="2" charset="0"/>
                <a:cs typeface="+mn-ea"/>
                <a:sym typeface="+mn-ea"/>
              </a:rPr>
              <a:t>② 环境温度 </a:t>
            </a:r>
            <a:r>
              <a:rPr lang="en-US" altLang="zh-CN" sz="2400" b="1" dirty="0">
                <a:solidFill>
                  <a:sysClr val="windowText" lastClr="000000"/>
                </a:solidFill>
                <a:cs typeface="+mn-ea"/>
                <a:sym typeface="+mn-ea"/>
              </a:rPr>
              <a:t>——</a:t>
            </a:r>
            <a:r>
              <a:rPr lang="en-US" altLang="zh-CN" sz="2400" b="1" dirty="0">
                <a:solidFill>
                  <a:sysClr val="windowText" lastClr="000000"/>
                </a:solidFill>
                <a:latin typeface="Calibri" panose="020F0502020204030204" pitchFamily="2" charset="0"/>
                <a:cs typeface="+mn-ea"/>
                <a:sym typeface="+mn-ea"/>
              </a:rPr>
              <a:t> </a:t>
            </a:r>
            <a:r>
              <a:rPr lang="zh-CN" altLang="en-US" sz="2400" b="1" dirty="0">
                <a:solidFill>
                  <a:sysClr val="windowText" lastClr="000000"/>
                </a:solidFill>
                <a:latin typeface="Calibri" panose="020F0502020204030204" pitchFamily="2" charset="0"/>
                <a:cs typeface="+mn-ea"/>
                <a:sym typeface="+mn-ea"/>
              </a:rPr>
              <a:t>温度高，选用黏度较大的液压油液。</a:t>
            </a:r>
            <a:endParaRPr lang="zh-CN" altLang="en-US" sz="2400" b="1" dirty="0">
              <a:ea typeface="宋体" panose="02010600030101010101" pitchFamily="2" charset="-122"/>
            </a:endParaRPr>
          </a:p>
          <a:p>
            <a:pPr marL="742950" lvl="1" indent="-285750" algn="l">
              <a:lnSpc>
                <a:spcPct val="140000"/>
              </a:lnSpc>
              <a:spcBef>
                <a:spcPct val="20000"/>
              </a:spcBef>
              <a:buFont typeface="Wingdings" panose="05000000000000000000" pitchFamily="2" charset="2"/>
              <a:buNone/>
            </a:pPr>
            <a:r>
              <a:rPr lang="zh-CN" altLang="en-US" sz="2400" b="1" dirty="0">
                <a:solidFill>
                  <a:srgbClr val="C00000"/>
                </a:solidFill>
                <a:latin typeface="Calibri" panose="020F0502020204030204" pitchFamily="2" charset="0"/>
                <a:cs typeface="+mn-ea"/>
                <a:sym typeface="+mn-ea"/>
              </a:rPr>
              <a:t>③ 运动速度 </a:t>
            </a:r>
            <a:r>
              <a:rPr lang="en-US" altLang="zh-CN" sz="2400" b="1" dirty="0">
                <a:solidFill>
                  <a:sysClr val="windowText" lastClr="000000"/>
                </a:solidFill>
                <a:cs typeface="+mn-ea"/>
                <a:sym typeface="+mn-ea"/>
              </a:rPr>
              <a:t>——</a:t>
            </a:r>
            <a:r>
              <a:rPr lang="en-US" altLang="zh-CN" sz="2400" b="1" dirty="0">
                <a:solidFill>
                  <a:sysClr val="windowText" lastClr="000000"/>
                </a:solidFill>
                <a:latin typeface="Calibri" panose="020F0502020204030204" pitchFamily="2" charset="0"/>
                <a:cs typeface="+mn-ea"/>
                <a:sym typeface="+mn-ea"/>
              </a:rPr>
              <a:t> </a:t>
            </a:r>
            <a:r>
              <a:rPr lang="zh-CN" altLang="en-US" sz="2400" b="1" dirty="0">
                <a:solidFill>
                  <a:sysClr val="windowText" lastClr="000000"/>
                </a:solidFill>
                <a:latin typeface="Calibri" panose="020F0502020204030204" pitchFamily="2" charset="0"/>
                <a:cs typeface="+mn-ea"/>
                <a:sym typeface="+mn-ea"/>
              </a:rPr>
              <a:t>速度高，选用黏度较低的液压油液。</a:t>
            </a:r>
            <a:endParaRPr lang="zh-CN" altLang="en-US" sz="2400" b="1" dirty="0">
              <a:ea typeface="宋体" panose="02010600030101010101" pitchFamily="2" charset="-122"/>
            </a:endParaRPr>
          </a:p>
          <a:p>
            <a:pPr marL="742950" lvl="1" indent="-285750" algn="l">
              <a:lnSpc>
                <a:spcPct val="140000"/>
              </a:lnSpc>
              <a:spcBef>
                <a:spcPct val="20000"/>
              </a:spcBef>
              <a:buFont typeface="Wingdings" panose="05000000000000000000" pitchFamily="2" charset="2"/>
              <a:buNone/>
            </a:pPr>
            <a:r>
              <a:rPr lang="zh-CN" altLang="en-US" sz="2400" b="1" dirty="0">
                <a:solidFill>
                  <a:srgbClr val="C00000"/>
                </a:solidFill>
                <a:latin typeface="Calibri" panose="020F0502020204030204" pitchFamily="2" charset="0"/>
                <a:cs typeface="+mn-ea"/>
                <a:sym typeface="+mn-ea"/>
              </a:rPr>
              <a:t>④ 液压泵的类型 </a:t>
            </a:r>
            <a:r>
              <a:rPr lang="en-US" altLang="zh-CN" sz="2400" b="1" dirty="0">
                <a:solidFill>
                  <a:sysClr val="windowText" lastClr="000000"/>
                </a:solidFill>
                <a:cs typeface="+mn-ea"/>
                <a:sym typeface="+mn-ea"/>
              </a:rPr>
              <a:t>——</a:t>
            </a:r>
            <a:r>
              <a:rPr lang="en-US" altLang="zh-CN" sz="2400" b="1" dirty="0">
                <a:solidFill>
                  <a:sysClr val="windowText" lastClr="000000"/>
                </a:solidFill>
                <a:latin typeface="Calibri" panose="020F0502020204030204" pitchFamily="2" charset="0"/>
                <a:cs typeface="+mn-ea"/>
                <a:sym typeface="+mn-ea"/>
              </a:rPr>
              <a:t> </a:t>
            </a:r>
            <a:r>
              <a:rPr lang="zh-CN" altLang="en-US" sz="2400" b="1" dirty="0">
                <a:solidFill>
                  <a:sysClr val="windowText" lastClr="000000"/>
                </a:solidFill>
                <a:latin typeface="Calibri" panose="020F0502020204030204" pitchFamily="2" charset="0"/>
                <a:cs typeface="+mn-ea"/>
                <a:sym typeface="+mn-ea"/>
              </a:rPr>
              <a:t>各类泵适用的黏度范围。</a:t>
            </a:r>
            <a:endParaRPr lang="zh-CN" altLang="en-US" sz="2400" b="1" dirty="0">
              <a:solidFill>
                <a:schemeClr val="accent6">
                  <a:lumMod val="10000"/>
                </a:schemeClr>
              </a:solidFill>
              <a:latin typeface="宋体" panose="02010600030101010101" pitchFamily="2" charset="-122"/>
              <a:cs typeface="宋体" panose="02010600030101010101" pitchFamily="2" charset="-122"/>
              <a:sym typeface="+mn-ea"/>
            </a:endParaRPr>
          </a:p>
        </p:txBody>
      </p:sp>
    </p:spTree>
  </p:cSld>
  <p:clrMapOvr>
    <a:masterClrMapping/>
  </p:clrMapOvr>
  <p:transition spd="slow" advTm="5769">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pic>
        <p:nvPicPr>
          <p:cNvPr id="6" name="图片 5" descr="页脚"/>
          <p:cNvPicPr>
            <a:picLocks noChangeAspect="1"/>
          </p:cNvPicPr>
          <p:nvPr/>
        </p:nvPicPr>
        <p:blipFill>
          <a:blip r:embed="rId3"/>
          <a:srcRect l="7567" r="2701"/>
          <a:stretch>
            <a:fillRect/>
          </a:stretch>
        </p:blipFill>
        <p:spPr>
          <a:xfrm>
            <a:off x="-12064" y="6089015"/>
            <a:ext cx="9171940" cy="976630"/>
          </a:xfrm>
          <a:prstGeom prst="rect">
            <a:avLst/>
          </a:prstGeom>
        </p:spPr>
      </p:pic>
      <p:sp>
        <p:nvSpPr>
          <p:cNvPr id="18" name="圆角矩形 3"/>
          <p:cNvSpPr/>
          <p:nvPr/>
        </p:nvSpPr>
        <p:spPr>
          <a:xfrm>
            <a:off x="637858" y="750570"/>
            <a:ext cx="7899400" cy="53574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7541"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a:stretch>
            <a:fillRect/>
          </a:stretch>
        </p:blipFill>
        <p:spPr>
          <a:xfrm>
            <a:off x="333376" y="70485"/>
            <a:ext cx="304165" cy="304165"/>
          </a:xfrm>
          <a:prstGeom prst="rect">
            <a:avLst/>
          </a:prstGeom>
        </p:spPr>
      </p:pic>
      <p:sp>
        <p:nvSpPr>
          <p:cNvPr id="5" name="矩形 4"/>
          <p:cNvSpPr/>
          <p:nvPr/>
        </p:nvSpPr>
        <p:spPr>
          <a:xfrm>
            <a:off x="-11429"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3" name="文本框 2"/>
          <p:cNvSpPr txBox="1"/>
          <p:nvPr/>
        </p:nvSpPr>
        <p:spPr>
          <a:xfrm>
            <a:off x="1128078" y="1329055"/>
            <a:ext cx="6889750" cy="4092575"/>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a:t>
            </a:r>
            <a:endParaRPr lang="zh-CN" altLang="en-US" sz="3200" b="1" dirty="0">
              <a:latin typeface="宋体" panose="02010600030101010101" pitchFamily="2" charset="-122"/>
              <a:cs typeface="宋体" panose="02010600030101010101" pitchFamily="2" charset="-122"/>
            </a:endParaRPr>
          </a:p>
          <a:p>
            <a:pPr algn="ctr"/>
            <a:r>
              <a:rPr lang="zh-CN" altLang="en-US" sz="3200" b="1" dirty="0">
                <a:latin typeface="宋体" panose="02010600030101010101" pitchFamily="2" charset="-122"/>
                <a:cs typeface="宋体" panose="02010600030101010101" pitchFamily="2" charset="-122"/>
                <a:sym typeface="+mn-ea"/>
              </a:rPr>
              <a:t>   </a:t>
            </a:r>
          </a:p>
          <a:p>
            <a:pPr algn="ctr"/>
            <a:r>
              <a:rPr lang="zh-CN" altLang="en-US" sz="2400" b="1" dirty="0">
                <a:latin typeface="宋体" panose="02010600030101010101" pitchFamily="2" charset="-122"/>
                <a:cs typeface="宋体" panose="02010600030101010101" pitchFamily="2" charset="-122"/>
                <a:sym typeface="+mn-ea"/>
              </a:rPr>
              <a:t>（注明：班级、姓名、学号）</a:t>
            </a:r>
          </a:p>
          <a:p>
            <a:pPr algn="ctr"/>
            <a:endParaRPr lang="zh-CN" altLang="en-US" sz="32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en-US" altLang="zh-CN" sz="2800" b="1" dirty="0">
                <a:solidFill>
                  <a:srgbClr val="C00000"/>
                </a:solidFill>
                <a:latin typeface="宋体" panose="02010600030101010101" pitchFamily="2" charset="-122"/>
                <a:cs typeface="宋体" panose="02010600030101010101" pitchFamily="2" charset="-122"/>
                <a:sym typeface="+mn-ea"/>
              </a:rPr>
              <a:t>    1. </a:t>
            </a:r>
            <a:r>
              <a:rPr lang="zh-CN" altLang="en-US" sz="2800" b="1" dirty="0">
                <a:solidFill>
                  <a:srgbClr val="C00000"/>
                </a:solidFill>
                <a:latin typeface="宋体" panose="02010600030101010101" pitchFamily="2" charset="-122"/>
                <a:cs typeface="宋体" panose="02010600030101010101" pitchFamily="2" charset="-122"/>
                <a:sym typeface="+mn-ea"/>
              </a:rPr>
              <a:t>液压系统由哪几部分组成？</a:t>
            </a:r>
          </a:p>
          <a:p>
            <a:pPr eaLnBrk="1" hangingPunct="1">
              <a:buFont typeface="Wingdings" panose="05000000000000000000" pitchFamily="2" charset="2"/>
              <a:buNone/>
            </a:pPr>
            <a:endParaRPr lang="zh-CN" altLang="en-US" sz="2800" b="1" dirty="0">
              <a:solidFill>
                <a:srgbClr val="C00000"/>
              </a:solidFill>
              <a:latin typeface="宋体" panose="02010600030101010101" pitchFamily="2" charset="-122"/>
              <a:cs typeface="宋体" panose="02010600030101010101" pitchFamily="2" charset="-122"/>
              <a:sym typeface="+mn-ea"/>
            </a:endParaRPr>
          </a:p>
          <a:p>
            <a:pPr eaLnBrk="1" hangingPunct="1">
              <a:buFont typeface="Wingdings" panose="05000000000000000000" pitchFamily="2" charset="2"/>
              <a:buNone/>
            </a:pPr>
            <a:r>
              <a:rPr lang="en-US" altLang="zh-CN" sz="2800" b="1" dirty="0">
                <a:solidFill>
                  <a:srgbClr val="C00000"/>
                </a:solidFill>
                <a:latin typeface="宋体" panose="02010600030101010101" pitchFamily="2" charset="-122"/>
                <a:cs typeface="宋体" panose="02010600030101010101" pitchFamily="2" charset="-122"/>
                <a:sym typeface="+mn-ea"/>
              </a:rPr>
              <a:t>    2. </a:t>
            </a:r>
            <a:r>
              <a:rPr lang="zh-CN" altLang="en-US" sz="2800" b="1" dirty="0">
                <a:solidFill>
                  <a:srgbClr val="C00000"/>
                </a:solidFill>
                <a:latin typeface="宋体" panose="02010600030101010101" pitchFamily="2" charset="-122"/>
                <a:cs typeface="宋体" panose="02010600030101010101" pitchFamily="2" charset="-122"/>
                <a:sym typeface="+mn-ea"/>
              </a:rPr>
              <a:t>何谓液体的黏性？</a:t>
            </a:r>
            <a:endParaRPr lang="zh-CN" altLang="en-US" sz="2800" b="1" dirty="0">
              <a:solidFill>
                <a:srgbClr val="C00000"/>
              </a:solidFill>
              <a:latin typeface="宋体" panose="02010600030101010101" pitchFamily="2" charset="-122"/>
              <a:cs typeface="宋体" panose="02010600030101010101" pitchFamily="2" charset="-122"/>
            </a:endParaRP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pic>
        <p:nvPicPr>
          <p:cNvPr id="7" name="图片 6" descr="09384971254b59b316542a7cea96ba5a"/>
          <p:cNvPicPr>
            <a:picLocks noChangeAspect="1"/>
          </p:cNvPicPr>
          <p:nvPr/>
        </p:nvPicPr>
        <p:blipFill>
          <a:blip r:embed="rId5"/>
          <a:srcRect l="5488" t="5707" r="12805"/>
          <a:stretch>
            <a:fillRect/>
          </a:stretch>
        </p:blipFill>
        <p:spPr>
          <a:xfrm>
            <a:off x="1018223" y="824865"/>
            <a:ext cx="723900" cy="1071245"/>
          </a:xfrm>
          <a:prstGeom prst="rect">
            <a:avLst/>
          </a:prstGeom>
        </p:spPr>
      </p:pic>
      <p:sp>
        <p:nvSpPr>
          <p:cNvPr id="4" name="文本框 3"/>
          <p:cNvSpPr txBox="1"/>
          <p:nvPr/>
        </p:nvSpPr>
        <p:spPr>
          <a:xfrm>
            <a:off x="4354513" y="6582410"/>
            <a:ext cx="436245" cy="306705"/>
          </a:xfrm>
          <a:prstGeom prst="rect">
            <a:avLst/>
          </a:prstGeom>
          <a:noFill/>
        </p:spPr>
        <p:txBody>
          <a:bodyPr wrap="square" rtlCol="0">
            <a:spAutoFit/>
          </a:bodyPr>
          <a:lstStyle/>
          <a:p>
            <a:pPr algn="ctr"/>
            <a:r>
              <a:rPr lang="en-US" altLang="zh-CN" sz="1400"/>
              <a:t>52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pic>
        <p:nvPicPr>
          <p:cNvPr id="6" name="图片 5" descr="页脚"/>
          <p:cNvPicPr>
            <a:picLocks noChangeAspect="1"/>
          </p:cNvPicPr>
          <p:nvPr/>
        </p:nvPicPr>
        <p:blipFill>
          <a:blip r:embed="rId3"/>
          <a:srcRect l="7567" r="2701"/>
          <a:stretch>
            <a:fillRect/>
          </a:stretch>
        </p:blipFill>
        <p:spPr>
          <a:xfrm>
            <a:off x="-12064" y="6089015"/>
            <a:ext cx="9171940" cy="976630"/>
          </a:xfrm>
          <a:prstGeom prst="rect">
            <a:avLst/>
          </a:prstGeom>
        </p:spPr>
      </p:pic>
      <p:sp>
        <p:nvSpPr>
          <p:cNvPr id="18" name="圆角矩形 3"/>
          <p:cNvSpPr/>
          <p:nvPr/>
        </p:nvSpPr>
        <p:spPr>
          <a:xfrm>
            <a:off x="637858" y="750570"/>
            <a:ext cx="7899400" cy="53574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7541"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a:stretch>
            <a:fillRect/>
          </a:stretch>
        </p:blipFill>
        <p:spPr>
          <a:xfrm>
            <a:off x="333376" y="70485"/>
            <a:ext cx="304165" cy="304165"/>
          </a:xfrm>
          <a:prstGeom prst="rect">
            <a:avLst/>
          </a:prstGeom>
        </p:spPr>
      </p:pic>
      <p:sp>
        <p:nvSpPr>
          <p:cNvPr id="5" name="矩形 4"/>
          <p:cNvSpPr/>
          <p:nvPr/>
        </p:nvSpPr>
        <p:spPr>
          <a:xfrm>
            <a:off x="-11429"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 name="图片 6" descr="09384971254b59b316542a7cea96ba5a"/>
          <p:cNvPicPr>
            <a:picLocks noChangeAspect="1"/>
          </p:cNvPicPr>
          <p:nvPr/>
        </p:nvPicPr>
        <p:blipFill>
          <a:blip r:embed="rId5"/>
          <a:srcRect l="5488" t="5707" r="12805"/>
          <a:stretch>
            <a:fillRect/>
          </a:stretch>
        </p:blipFill>
        <p:spPr>
          <a:xfrm>
            <a:off x="1018223" y="824865"/>
            <a:ext cx="723900" cy="1071245"/>
          </a:xfrm>
          <a:prstGeom prst="rect">
            <a:avLst/>
          </a:prstGeom>
        </p:spPr>
      </p:pic>
      <p:sp>
        <p:nvSpPr>
          <p:cNvPr id="4" name="文本框 3"/>
          <p:cNvSpPr txBox="1"/>
          <p:nvPr/>
        </p:nvSpPr>
        <p:spPr>
          <a:xfrm>
            <a:off x="4354513" y="6623050"/>
            <a:ext cx="436245" cy="306705"/>
          </a:xfrm>
          <a:prstGeom prst="rect">
            <a:avLst/>
          </a:prstGeom>
          <a:noFill/>
        </p:spPr>
        <p:txBody>
          <a:bodyPr wrap="square" rtlCol="0">
            <a:spAutoFit/>
          </a:bodyPr>
          <a:lstStyle/>
          <a:p>
            <a:pPr algn="ctr"/>
            <a:r>
              <a:rPr lang="en-US" altLang="zh-CN" sz="1400"/>
              <a:t>53</a:t>
            </a:r>
          </a:p>
        </p:txBody>
      </p:sp>
      <p:sp>
        <p:nvSpPr>
          <p:cNvPr id="2" name="文本框 1"/>
          <p:cNvSpPr txBox="1"/>
          <p:nvPr/>
        </p:nvSpPr>
        <p:spPr>
          <a:xfrm>
            <a:off x="1128078" y="1042035"/>
            <a:ext cx="6889750" cy="538480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课堂作业答案</a:t>
            </a:r>
            <a:endParaRPr lang="zh-CN" altLang="en-US" sz="3200" b="1" dirty="0">
              <a:latin typeface="宋体" panose="02010600030101010101" pitchFamily="2" charset="-122"/>
              <a:cs typeface="宋体" panose="02010600030101010101" pitchFamily="2" charset="-122"/>
            </a:endParaRPr>
          </a:p>
          <a:p>
            <a:r>
              <a:rPr lang="zh-CN" altLang="en-US" sz="3200" b="1" dirty="0">
                <a:latin typeface="宋体" panose="02010600030101010101" pitchFamily="2" charset="-122"/>
                <a:cs typeface="宋体" panose="02010600030101010101" pitchFamily="2" charset="-122"/>
                <a:sym typeface="+mn-ea"/>
              </a:rPr>
              <a:t>   </a:t>
            </a:r>
            <a:endParaRPr lang="zh-CN" altLang="en-US" sz="3200" b="1" dirty="0">
              <a:latin typeface="宋体" panose="02010600030101010101" pitchFamily="2" charset="-122"/>
              <a:cs typeface="宋体" panose="02010600030101010101" pitchFamily="2" charset="-122"/>
            </a:endParaRPr>
          </a:p>
          <a:p>
            <a:pPr algn="just">
              <a:lnSpc>
                <a:spcPct val="150000"/>
              </a:lnSpc>
              <a:buFont typeface="Wingdings" panose="05000000000000000000" pitchFamily="2" charset="2"/>
              <a:buNone/>
            </a:pPr>
            <a:r>
              <a:rPr lang="en-US" altLang="zh-CN" sz="2400" b="1" dirty="0">
                <a:solidFill>
                  <a:srgbClr val="C00000"/>
                </a:solidFill>
                <a:latin typeface="宋体" panose="02010600030101010101" pitchFamily="2" charset="-122"/>
                <a:cs typeface="宋体" panose="02010600030101010101" pitchFamily="2" charset="-122"/>
                <a:sym typeface="+mn-ea"/>
              </a:rPr>
              <a:t>1. </a:t>
            </a:r>
            <a:r>
              <a:rPr lang="zh-CN" altLang="en-US" sz="2400" b="1" dirty="0">
                <a:solidFill>
                  <a:srgbClr val="C00000"/>
                </a:solidFill>
                <a:latin typeface="宋体" panose="02010600030101010101" pitchFamily="2" charset="-122"/>
                <a:cs typeface="宋体" panose="02010600030101010101" pitchFamily="2" charset="-122"/>
                <a:sym typeface="+mn-ea"/>
              </a:rPr>
              <a:t>液压系统由哪几部分组成？</a:t>
            </a:r>
          </a:p>
          <a:p>
            <a:pPr algn="just">
              <a:lnSpc>
                <a:spcPct val="150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   答：能源装置、执行元件、控制元件、辅助元件、工作介质。 </a:t>
            </a:r>
          </a:p>
          <a:p>
            <a:pPr algn="just">
              <a:lnSpc>
                <a:spcPct val="150000"/>
              </a:lnSpc>
              <a:buFont typeface="Wingdings" panose="05000000000000000000" pitchFamily="2" charset="2"/>
              <a:buNone/>
            </a:pPr>
            <a:r>
              <a:rPr lang="en-US" altLang="zh-CN" sz="2400" b="1" dirty="0">
                <a:solidFill>
                  <a:srgbClr val="C00000"/>
                </a:solidFill>
                <a:latin typeface="宋体" panose="02010600030101010101" pitchFamily="2" charset="-122"/>
                <a:cs typeface="宋体" panose="02010600030101010101" pitchFamily="2" charset="-122"/>
                <a:sym typeface="+mn-ea"/>
              </a:rPr>
              <a:t>2. </a:t>
            </a:r>
            <a:r>
              <a:rPr lang="zh-CN" altLang="en-US" sz="2400" b="1" dirty="0">
                <a:solidFill>
                  <a:srgbClr val="C00000"/>
                </a:solidFill>
                <a:latin typeface="宋体" panose="02010600030101010101" pitchFamily="2" charset="-122"/>
                <a:cs typeface="宋体" panose="02010600030101010101" pitchFamily="2" charset="-122"/>
                <a:sym typeface="+mn-ea"/>
              </a:rPr>
              <a:t>何谓液体的黏性？</a:t>
            </a:r>
            <a:endParaRPr lang="zh-CN" altLang="en-US" sz="2400" b="1" dirty="0">
              <a:solidFill>
                <a:srgbClr val="C00000"/>
              </a:solidFill>
              <a:latin typeface="宋体" panose="02010600030101010101" pitchFamily="2" charset="-122"/>
              <a:cs typeface="宋体" panose="02010600030101010101" pitchFamily="2" charset="-122"/>
            </a:endParaRPr>
          </a:p>
          <a:p>
            <a:pPr algn="just">
              <a:lnSpc>
                <a:spcPct val="150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rPr>
              <a:t>   答：液体在外力作用下流动时，液体分子间内聚力会阻碍分子相对运动，即分子之间产生一种内摩擦力，这一特性称为液体的黏性。</a:t>
            </a: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pic>
        <p:nvPicPr>
          <p:cNvPr id="6" name="图片 5" descr="页脚"/>
          <p:cNvPicPr>
            <a:picLocks noChangeAspect="1"/>
          </p:cNvPicPr>
          <p:nvPr/>
        </p:nvPicPr>
        <p:blipFill>
          <a:blip r:embed="rId3"/>
          <a:srcRect l="7567" r="2701"/>
          <a:stretch>
            <a:fillRect/>
          </a:stretch>
        </p:blipFill>
        <p:spPr>
          <a:xfrm>
            <a:off x="-12064" y="6089015"/>
            <a:ext cx="9171940" cy="976630"/>
          </a:xfrm>
          <a:prstGeom prst="rect">
            <a:avLst/>
          </a:prstGeom>
        </p:spPr>
      </p:pic>
      <p:sp>
        <p:nvSpPr>
          <p:cNvPr id="18" name="圆角矩形 3"/>
          <p:cNvSpPr/>
          <p:nvPr/>
        </p:nvSpPr>
        <p:spPr>
          <a:xfrm>
            <a:off x="637858" y="750570"/>
            <a:ext cx="7899400" cy="535749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7541"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a:stretch>
            <a:fillRect/>
          </a:stretch>
        </p:blipFill>
        <p:spPr>
          <a:xfrm>
            <a:off x="333376" y="70485"/>
            <a:ext cx="304165" cy="304165"/>
          </a:xfrm>
          <a:prstGeom prst="rect">
            <a:avLst/>
          </a:prstGeom>
        </p:spPr>
      </p:pic>
      <p:sp>
        <p:nvSpPr>
          <p:cNvPr id="5" name="矩形 4"/>
          <p:cNvSpPr/>
          <p:nvPr/>
        </p:nvSpPr>
        <p:spPr>
          <a:xfrm>
            <a:off x="-11429"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 name="图片 6" descr="09384971254b59b316542a7cea96ba5a"/>
          <p:cNvPicPr>
            <a:picLocks noChangeAspect="1"/>
          </p:cNvPicPr>
          <p:nvPr/>
        </p:nvPicPr>
        <p:blipFill>
          <a:blip r:embed="rId5"/>
          <a:srcRect l="5488" t="5707" r="12805"/>
          <a:stretch>
            <a:fillRect/>
          </a:stretch>
        </p:blipFill>
        <p:spPr>
          <a:xfrm>
            <a:off x="1018223" y="824865"/>
            <a:ext cx="723900" cy="1071245"/>
          </a:xfrm>
          <a:prstGeom prst="rect">
            <a:avLst/>
          </a:prstGeom>
        </p:spPr>
      </p:pic>
      <p:sp>
        <p:nvSpPr>
          <p:cNvPr id="4" name="文本框 3"/>
          <p:cNvSpPr txBox="1"/>
          <p:nvPr/>
        </p:nvSpPr>
        <p:spPr>
          <a:xfrm>
            <a:off x="4354513" y="6582410"/>
            <a:ext cx="436245" cy="306705"/>
          </a:xfrm>
          <a:prstGeom prst="rect">
            <a:avLst/>
          </a:prstGeom>
          <a:noFill/>
        </p:spPr>
        <p:txBody>
          <a:bodyPr wrap="square" rtlCol="0">
            <a:spAutoFit/>
          </a:bodyPr>
          <a:lstStyle/>
          <a:p>
            <a:pPr algn="ctr"/>
            <a:r>
              <a:rPr lang="en-US" altLang="zh-CN" sz="1400"/>
              <a:t>54</a:t>
            </a:r>
          </a:p>
        </p:txBody>
      </p:sp>
      <p:sp>
        <p:nvSpPr>
          <p:cNvPr id="3" name="文本框 2"/>
          <p:cNvSpPr txBox="1"/>
          <p:nvPr/>
        </p:nvSpPr>
        <p:spPr>
          <a:xfrm>
            <a:off x="1127443" y="1055370"/>
            <a:ext cx="6889750" cy="538480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a:t>
            </a:r>
            <a:endParaRPr lang="zh-CN" altLang="en-US" sz="3200" b="1" dirty="0">
              <a:latin typeface="宋体" panose="02010600030101010101" pitchFamily="2" charset="-122"/>
              <a:cs typeface="宋体" panose="02010600030101010101" pitchFamily="2" charset="-122"/>
            </a:endParaRPr>
          </a:p>
          <a:p>
            <a:pPr algn="ctr"/>
            <a:r>
              <a:rPr lang="zh-CN" altLang="en-US" sz="3200" b="1" dirty="0">
                <a:latin typeface="宋体" panose="02010600030101010101" pitchFamily="2" charset="-122"/>
                <a:cs typeface="宋体" panose="02010600030101010101" pitchFamily="2" charset="-122"/>
                <a:sym typeface="+mn-ea"/>
              </a:rPr>
              <a:t>   </a:t>
            </a:r>
          </a:p>
          <a:p>
            <a:pPr algn="ctr"/>
            <a:r>
              <a:rPr lang="zh-CN" altLang="en-US" sz="2400" b="1" dirty="0">
                <a:latin typeface="宋体" panose="02010600030101010101" pitchFamily="2" charset="-122"/>
                <a:cs typeface="宋体" panose="02010600030101010101" pitchFamily="2" charset="-122"/>
                <a:sym typeface="+mn-ea"/>
              </a:rPr>
              <a:t>（注明：班级、姓名、学号）</a:t>
            </a:r>
          </a:p>
          <a:p>
            <a:pPr algn="ctr"/>
            <a:endParaRPr lang="zh-CN" altLang="en-US" sz="3200" b="1" dirty="0">
              <a:latin typeface="宋体" panose="02010600030101010101" pitchFamily="2" charset="-122"/>
              <a:cs typeface="宋体" panose="02010600030101010101" pitchFamily="2" charset="-122"/>
            </a:endParaRPr>
          </a:p>
          <a:p>
            <a:pPr algn="just">
              <a:lnSpc>
                <a:spcPct val="150000"/>
              </a:lnSpc>
              <a:buFont typeface="Wingdings" panose="05000000000000000000" pitchFamily="2" charset="2"/>
              <a:buNone/>
            </a:pPr>
            <a:r>
              <a:rPr lang="en-US" altLang="zh-CN" sz="2800" b="1" dirty="0">
                <a:solidFill>
                  <a:srgbClr val="C00000"/>
                </a:solidFill>
                <a:latin typeface="宋体" panose="02010600030101010101" pitchFamily="2" charset="-122"/>
                <a:cs typeface="宋体" panose="02010600030101010101" pitchFamily="2" charset="-122"/>
                <a:sym typeface="+mn-ea"/>
              </a:rPr>
              <a:t>1. </a:t>
            </a:r>
            <a:r>
              <a:rPr lang="zh-CN" altLang="en-US" sz="2800" b="1" dirty="0">
                <a:solidFill>
                  <a:srgbClr val="C00000"/>
                </a:solidFill>
                <a:latin typeface="宋体" panose="02010600030101010101" pitchFamily="2" charset="-122"/>
                <a:cs typeface="宋体" panose="02010600030101010101" pitchFamily="2" charset="-122"/>
                <a:sym typeface="+mn-ea"/>
              </a:rPr>
              <a:t>用图形符号绘制教材</a:t>
            </a:r>
            <a:r>
              <a:rPr lang="en-US" altLang="zh-CN" sz="2800" b="1" dirty="0">
                <a:solidFill>
                  <a:srgbClr val="C00000"/>
                </a:solidFill>
                <a:latin typeface="宋体" panose="02010600030101010101" pitchFamily="2" charset="-122"/>
                <a:cs typeface="宋体" panose="02010600030101010101" pitchFamily="2" charset="-122"/>
                <a:sym typeface="+mn-ea"/>
              </a:rPr>
              <a:t>P2</a:t>
            </a:r>
            <a:r>
              <a:rPr lang="zh-CN" altLang="en-US" sz="2800" b="1" dirty="0">
                <a:solidFill>
                  <a:srgbClr val="C00000"/>
                </a:solidFill>
                <a:latin typeface="宋体" panose="02010600030101010101" pitchFamily="2" charset="-122"/>
                <a:cs typeface="宋体" panose="02010600030101010101" pitchFamily="2" charset="-122"/>
                <a:sym typeface="+mn-ea"/>
              </a:rPr>
              <a:t>图</a:t>
            </a:r>
            <a:r>
              <a:rPr lang="en-US" altLang="zh-CN" sz="2800" b="1" dirty="0">
                <a:solidFill>
                  <a:srgbClr val="C00000"/>
                </a:solidFill>
                <a:latin typeface="宋体" panose="02010600030101010101" pitchFamily="2" charset="-122"/>
                <a:cs typeface="宋体" panose="02010600030101010101" pitchFamily="2" charset="-122"/>
                <a:sym typeface="+mn-ea"/>
              </a:rPr>
              <a:t>0-2(a)</a:t>
            </a:r>
            <a:r>
              <a:rPr lang="zh-CN" altLang="en-US" sz="2800" b="1" dirty="0">
                <a:solidFill>
                  <a:srgbClr val="C00000"/>
                </a:solidFill>
                <a:latin typeface="宋体" panose="02010600030101010101" pitchFamily="2" charset="-122"/>
                <a:cs typeface="宋体" panose="02010600030101010101" pitchFamily="2" charset="-122"/>
                <a:sym typeface="+mn-ea"/>
              </a:rPr>
              <a:t>的工作原理图，并简要说明其工作原理。</a:t>
            </a:r>
            <a:endParaRPr lang="en-US" altLang="zh-CN" sz="2800" b="1" dirty="0">
              <a:solidFill>
                <a:srgbClr val="C00000"/>
              </a:solidFill>
              <a:latin typeface="宋体" panose="02010600030101010101" pitchFamily="2" charset="-122"/>
              <a:cs typeface="宋体" panose="02010600030101010101" pitchFamily="2" charset="-122"/>
              <a:sym typeface="+mn-ea"/>
            </a:endParaRPr>
          </a:p>
          <a:p>
            <a:pPr algn="just">
              <a:lnSpc>
                <a:spcPct val="150000"/>
              </a:lnSpc>
              <a:buFont typeface="Wingdings" panose="05000000000000000000" pitchFamily="2" charset="2"/>
              <a:buNone/>
            </a:pPr>
            <a:endParaRPr lang="en-US" altLang="zh-CN" sz="2800" b="1" dirty="0">
              <a:solidFill>
                <a:srgbClr val="C00000"/>
              </a:solidFill>
              <a:latin typeface="宋体" panose="02010600030101010101" pitchFamily="2" charset="-122"/>
              <a:cs typeface="宋体" panose="02010600030101010101" pitchFamily="2" charset="-122"/>
              <a:sym typeface="+mn-ea"/>
            </a:endParaRPr>
          </a:p>
          <a:p>
            <a:pPr algn="just">
              <a:lnSpc>
                <a:spcPct val="150000"/>
              </a:lnSpc>
              <a:buFont typeface="Wingdings" panose="05000000000000000000" pitchFamily="2" charset="2"/>
              <a:buNone/>
            </a:pPr>
            <a:r>
              <a:rPr lang="en-US" altLang="zh-CN" sz="2800" b="1" dirty="0">
                <a:solidFill>
                  <a:srgbClr val="C00000"/>
                </a:solidFill>
                <a:latin typeface="宋体" panose="02010600030101010101" pitchFamily="2" charset="-122"/>
                <a:cs typeface="宋体" panose="02010600030101010101" pitchFamily="2" charset="-122"/>
                <a:sym typeface="+mn-ea"/>
              </a:rPr>
              <a:t>2. </a:t>
            </a:r>
            <a:r>
              <a:rPr lang="zh-CN" altLang="en-US" sz="2800" b="1" dirty="0">
                <a:solidFill>
                  <a:srgbClr val="C00000"/>
                </a:solidFill>
                <a:latin typeface="宋体" panose="02010600030101010101" pitchFamily="2" charset="-122"/>
                <a:cs typeface="宋体" panose="02010600030101010101" pitchFamily="2" charset="-122"/>
                <a:sym typeface="+mn-ea"/>
              </a:rPr>
              <a:t>教材</a:t>
            </a:r>
            <a:r>
              <a:rPr lang="en-US" altLang="zh-CN" sz="2800" b="1" dirty="0">
                <a:solidFill>
                  <a:srgbClr val="C00000"/>
                </a:solidFill>
                <a:latin typeface="宋体" panose="02010600030101010101" pitchFamily="2" charset="-122"/>
                <a:cs typeface="宋体" panose="02010600030101010101" pitchFamily="2" charset="-122"/>
                <a:sym typeface="+mn-ea"/>
              </a:rPr>
              <a:t>P5  T0-2</a:t>
            </a:r>
          </a:p>
          <a:p>
            <a:pPr eaLnBrk="1" hangingPunct="1">
              <a:buFont typeface="Wingdings" panose="05000000000000000000" pitchFamily="2" charset="2"/>
              <a:buNone/>
            </a:pPr>
            <a:endParaRPr lang="zh-CN" altLang="en-US" sz="2800" b="1" dirty="0">
              <a:latin typeface="宋体" panose="02010600030101010101" pitchFamily="2" charset="-122"/>
              <a:cs typeface="宋体" panose="02010600030101010101" pitchFamily="2" charset="-122"/>
            </a:endParaRPr>
          </a:p>
          <a:p>
            <a:pPr eaLnBrk="1" hangingPunct="1">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a:t>
            </a:r>
            <a:endParaRPr lang="zh-CN" altLang="en-US" sz="2800" b="1" dirty="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pic>
        <p:nvPicPr>
          <p:cNvPr id="6" name="图片 5" descr="页脚"/>
          <p:cNvPicPr>
            <a:picLocks noChangeAspect="1"/>
          </p:cNvPicPr>
          <p:nvPr/>
        </p:nvPicPr>
        <p:blipFill>
          <a:blip r:embed="rId3"/>
          <a:srcRect l="7567" r="2701"/>
          <a:stretch>
            <a:fillRect/>
          </a:stretch>
        </p:blipFill>
        <p:spPr>
          <a:xfrm>
            <a:off x="-12064" y="6089015"/>
            <a:ext cx="9171940" cy="976630"/>
          </a:xfrm>
          <a:prstGeom prst="rect">
            <a:avLst/>
          </a:prstGeom>
        </p:spPr>
      </p:pic>
      <p:sp>
        <p:nvSpPr>
          <p:cNvPr id="8" name="文本框 7"/>
          <p:cNvSpPr txBox="1"/>
          <p:nvPr/>
        </p:nvSpPr>
        <p:spPr>
          <a:xfrm>
            <a:off x="637541"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a:stretch>
            <a:fillRect/>
          </a:stretch>
        </p:blipFill>
        <p:spPr>
          <a:xfrm>
            <a:off x="333376" y="70485"/>
            <a:ext cx="304165" cy="304165"/>
          </a:xfrm>
          <a:prstGeom prst="rect">
            <a:avLst/>
          </a:prstGeom>
        </p:spPr>
      </p:pic>
      <p:sp>
        <p:nvSpPr>
          <p:cNvPr id="5" name="矩形 4"/>
          <p:cNvSpPr/>
          <p:nvPr/>
        </p:nvSpPr>
        <p:spPr>
          <a:xfrm>
            <a:off x="-11429"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4" name="文本框 3"/>
          <p:cNvSpPr txBox="1"/>
          <p:nvPr/>
        </p:nvSpPr>
        <p:spPr>
          <a:xfrm>
            <a:off x="4354513" y="6582410"/>
            <a:ext cx="436245" cy="306705"/>
          </a:xfrm>
          <a:prstGeom prst="rect">
            <a:avLst/>
          </a:prstGeom>
          <a:noFill/>
        </p:spPr>
        <p:txBody>
          <a:bodyPr wrap="square" rtlCol="0">
            <a:spAutoFit/>
          </a:bodyPr>
          <a:lstStyle/>
          <a:p>
            <a:pPr algn="ctr"/>
            <a:r>
              <a:rPr lang="en-US" altLang="zh-CN" sz="1400"/>
              <a:t>55</a:t>
            </a:r>
          </a:p>
        </p:txBody>
      </p:sp>
      <p:sp>
        <p:nvSpPr>
          <p:cNvPr id="11" name="圆角矩形 3"/>
          <p:cNvSpPr/>
          <p:nvPr/>
        </p:nvSpPr>
        <p:spPr>
          <a:xfrm>
            <a:off x="135573" y="626110"/>
            <a:ext cx="8903335" cy="5875020"/>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3" name="文本框 12"/>
          <p:cNvSpPr txBox="1"/>
          <p:nvPr/>
        </p:nvSpPr>
        <p:spPr>
          <a:xfrm>
            <a:off x="333058" y="715645"/>
            <a:ext cx="4898390" cy="5785485"/>
          </a:xfrm>
          <a:prstGeom prst="rect">
            <a:avLst/>
          </a:prstGeom>
          <a:noFill/>
        </p:spPr>
        <p:txBody>
          <a:bodyPr wrap="square" rtlCol="0">
            <a:spAutoFit/>
          </a:bodyPr>
          <a:lstStyle/>
          <a:p>
            <a:pPr algn="ctr">
              <a:lnSpc>
                <a:spcPct val="125000"/>
              </a:lnSpc>
              <a:buFont typeface="Wingdings" panose="05000000000000000000" pitchFamily="2" charset="2"/>
              <a:buNone/>
            </a:pPr>
            <a:r>
              <a:rPr lang="zh-CN" altLang="en-US" sz="2400" b="1" dirty="0">
                <a:latin typeface="宋体" panose="02010600030101010101" pitchFamily="2" charset="-122"/>
                <a:cs typeface="宋体" panose="02010600030101010101" pitchFamily="2" charset="-122"/>
                <a:sym typeface="+mn-ea"/>
              </a:rPr>
              <a:t>课外作业答案</a:t>
            </a:r>
            <a:endParaRPr lang="zh-CN" altLang="en-US" sz="1600" b="1" dirty="0">
              <a:latin typeface="宋体" panose="02010600030101010101" pitchFamily="2" charset="-122"/>
              <a:cs typeface="宋体" panose="02010600030101010101" pitchFamily="2" charset="-122"/>
            </a:endParaRPr>
          </a:p>
          <a:p>
            <a:pPr>
              <a:lnSpc>
                <a:spcPct val="125000"/>
              </a:lnSpc>
              <a:buNone/>
            </a:pPr>
            <a:r>
              <a:rPr lang="zh-CN" altLang="en-US" sz="1600" b="1" dirty="0">
                <a:latin typeface="宋体" panose="02010600030101010101" pitchFamily="2" charset="-122"/>
                <a:cs typeface="宋体" panose="02010600030101010101" pitchFamily="2" charset="-122"/>
                <a:sym typeface="+mn-ea"/>
              </a:rPr>
              <a:t>   </a:t>
            </a:r>
            <a:endParaRPr lang="zh-CN" altLang="en-US" sz="1600" b="1" dirty="0">
              <a:latin typeface="宋体" panose="02010600030101010101" pitchFamily="2" charset="-122"/>
              <a:cs typeface="宋体" panose="02010600030101010101" pitchFamily="2" charset="-122"/>
            </a:endParaRPr>
          </a:p>
          <a:p>
            <a:pPr algn="just">
              <a:lnSpc>
                <a:spcPct val="125000"/>
              </a:lnSpc>
              <a:buFont typeface="Wingdings" panose="05000000000000000000" pitchFamily="2" charset="2"/>
              <a:buNone/>
            </a:pPr>
            <a:r>
              <a:rPr lang="en-US" altLang="zh-CN" sz="1600" b="1" dirty="0">
                <a:solidFill>
                  <a:srgbClr val="C00000"/>
                </a:solidFill>
                <a:latin typeface="宋体" panose="02010600030101010101" pitchFamily="2" charset="-122"/>
                <a:cs typeface="宋体" panose="02010600030101010101" pitchFamily="2" charset="-122"/>
                <a:sym typeface="+mn-ea"/>
              </a:rPr>
              <a:t>1. </a:t>
            </a:r>
            <a:r>
              <a:rPr lang="zh-CN" altLang="en-US" sz="1600" b="1" dirty="0">
                <a:solidFill>
                  <a:srgbClr val="C00000"/>
                </a:solidFill>
                <a:latin typeface="宋体" panose="02010600030101010101" pitchFamily="2" charset="-122"/>
                <a:cs typeface="宋体" panose="02010600030101010101" pitchFamily="2" charset="-122"/>
                <a:sym typeface="+mn-ea"/>
              </a:rPr>
              <a:t>用图形符号绘制教材</a:t>
            </a:r>
            <a:r>
              <a:rPr lang="en-US" altLang="zh-CN" sz="1600" b="1" dirty="0">
                <a:solidFill>
                  <a:srgbClr val="C00000"/>
                </a:solidFill>
                <a:latin typeface="宋体" panose="02010600030101010101" pitchFamily="2" charset="-122"/>
                <a:cs typeface="宋体" panose="02010600030101010101" pitchFamily="2" charset="-122"/>
                <a:sym typeface="+mn-ea"/>
              </a:rPr>
              <a:t>P2</a:t>
            </a:r>
            <a:r>
              <a:rPr lang="zh-CN" altLang="en-US" sz="1600" b="1" dirty="0">
                <a:solidFill>
                  <a:srgbClr val="C00000"/>
                </a:solidFill>
                <a:latin typeface="宋体" panose="02010600030101010101" pitchFamily="2" charset="-122"/>
                <a:cs typeface="宋体" panose="02010600030101010101" pitchFamily="2" charset="-122"/>
                <a:sym typeface="+mn-ea"/>
              </a:rPr>
              <a:t>图</a:t>
            </a:r>
            <a:r>
              <a:rPr lang="en-US" altLang="zh-CN" sz="1600" b="1" dirty="0">
                <a:solidFill>
                  <a:srgbClr val="C00000"/>
                </a:solidFill>
                <a:latin typeface="宋体" panose="02010600030101010101" pitchFamily="2" charset="-122"/>
                <a:cs typeface="宋体" panose="02010600030101010101" pitchFamily="2" charset="-122"/>
                <a:sym typeface="+mn-ea"/>
              </a:rPr>
              <a:t>0-2(a)</a:t>
            </a:r>
            <a:r>
              <a:rPr lang="zh-CN" altLang="en-US" sz="1600" b="1" dirty="0">
                <a:solidFill>
                  <a:srgbClr val="C00000"/>
                </a:solidFill>
                <a:latin typeface="宋体" panose="02010600030101010101" pitchFamily="2" charset="-122"/>
                <a:cs typeface="宋体" panose="02010600030101010101" pitchFamily="2" charset="-122"/>
                <a:sym typeface="+mn-ea"/>
              </a:rPr>
              <a:t>的工作原理图，并简要说明其工作原理。</a:t>
            </a:r>
            <a:endParaRPr lang="en-US" altLang="zh-CN" sz="1600" b="1" dirty="0">
              <a:solidFill>
                <a:srgbClr val="C00000"/>
              </a:solidFill>
              <a:latin typeface="宋体" panose="02010600030101010101" pitchFamily="2" charset="-122"/>
              <a:cs typeface="宋体" panose="02010600030101010101" pitchFamily="2" charset="-122"/>
              <a:sym typeface="+mn-ea"/>
            </a:endParaRPr>
          </a:p>
          <a:p>
            <a:pPr algn="just">
              <a:lnSpc>
                <a:spcPct val="125000"/>
              </a:lnSpc>
              <a:buFont typeface="Wingdings" panose="05000000000000000000" pitchFamily="2" charset="2"/>
              <a:buNone/>
            </a:pPr>
            <a:r>
              <a:rPr lang="zh-CN" altLang="en-US" sz="1600" b="1" dirty="0">
                <a:latin typeface="宋体" panose="02010600030101010101" pitchFamily="2" charset="-122"/>
                <a:cs typeface="宋体" panose="02010600030101010101" pitchFamily="2" charset="-122"/>
                <a:sym typeface="+mn-ea"/>
              </a:rPr>
              <a:t>    答：如图</a:t>
            </a:r>
            <a:r>
              <a:rPr lang="en-US" altLang="zh-CN" sz="1600" b="1" dirty="0">
                <a:latin typeface="宋体" panose="02010600030101010101" pitchFamily="2" charset="-122"/>
                <a:cs typeface="宋体" panose="02010600030101010101" pitchFamily="2" charset="-122"/>
                <a:sym typeface="+mn-ea"/>
              </a:rPr>
              <a:t>b</a:t>
            </a:r>
            <a:r>
              <a:rPr lang="zh-CN" altLang="en-US" sz="1600" b="1" dirty="0">
                <a:latin typeface="宋体" panose="02010600030101010101" pitchFamily="2" charset="-122"/>
                <a:cs typeface="宋体" panose="02010600030101010101" pitchFamily="2" charset="-122"/>
                <a:sym typeface="+mn-ea"/>
              </a:rPr>
              <a:t>，液压泵</a:t>
            </a:r>
            <a:r>
              <a:rPr lang="en-US" altLang="zh-CN" sz="1600" b="1" dirty="0">
                <a:latin typeface="宋体" panose="02010600030101010101" pitchFamily="2" charset="-122"/>
                <a:cs typeface="宋体" panose="02010600030101010101" pitchFamily="2" charset="-122"/>
                <a:sym typeface="+mn-ea"/>
              </a:rPr>
              <a:t>3</a:t>
            </a:r>
            <a:r>
              <a:rPr lang="zh-CN" altLang="en-US" sz="1600" b="1" dirty="0">
                <a:latin typeface="宋体" panose="02010600030101010101" pitchFamily="2" charset="-122"/>
                <a:cs typeface="宋体" panose="02010600030101010101" pitchFamily="2" charset="-122"/>
                <a:sym typeface="+mn-ea"/>
              </a:rPr>
              <a:t>由电动机驱动旋转，从油箱</a:t>
            </a:r>
            <a:r>
              <a:rPr lang="en-US" altLang="zh-CN" sz="1600" b="1" dirty="0">
                <a:latin typeface="宋体" panose="02010600030101010101" pitchFamily="2" charset="-122"/>
                <a:cs typeface="宋体" panose="02010600030101010101" pitchFamily="2" charset="-122"/>
                <a:sym typeface="+mn-ea"/>
              </a:rPr>
              <a:t>1</a:t>
            </a:r>
            <a:r>
              <a:rPr lang="zh-CN" altLang="en-US" sz="1600" b="1" dirty="0">
                <a:latin typeface="宋体" panose="02010600030101010101" pitchFamily="2" charset="-122"/>
                <a:cs typeface="宋体" panose="02010600030101010101" pitchFamily="2" charset="-122"/>
                <a:sym typeface="+mn-ea"/>
              </a:rPr>
              <a:t>经过滤器</a:t>
            </a:r>
            <a:r>
              <a:rPr lang="en-US" altLang="zh-CN" sz="1600" b="1" dirty="0">
                <a:latin typeface="宋体" panose="02010600030101010101" pitchFamily="2" charset="-122"/>
                <a:cs typeface="宋体" panose="02010600030101010101" pitchFamily="2" charset="-122"/>
                <a:sym typeface="+mn-ea"/>
              </a:rPr>
              <a:t>2</a:t>
            </a:r>
            <a:r>
              <a:rPr lang="zh-CN" altLang="en-US" sz="1600" b="1" dirty="0">
                <a:latin typeface="宋体" panose="02010600030101010101" pitchFamily="2" charset="-122"/>
                <a:cs typeface="宋体" panose="02010600030101010101" pitchFamily="2" charset="-122"/>
                <a:sym typeface="+mn-ea"/>
              </a:rPr>
              <a:t>吸油。当换向阀</a:t>
            </a:r>
            <a:r>
              <a:rPr lang="en-US" altLang="zh-CN" sz="1600" b="1" dirty="0">
                <a:latin typeface="宋体" panose="02010600030101010101" pitchFamily="2" charset="-122"/>
                <a:cs typeface="宋体" panose="02010600030101010101" pitchFamily="2" charset="-122"/>
                <a:sym typeface="+mn-ea"/>
              </a:rPr>
              <a:t>5</a:t>
            </a:r>
            <a:r>
              <a:rPr lang="zh-CN" altLang="en-US" sz="1600" b="1" dirty="0">
                <a:latin typeface="宋体" panose="02010600030101010101" pitchFamily="2" charset="-122"/>
                <a:cs typeface="宋体" panose="02010600030101010101" pitchFamily="2" charset="-122"/>
                <a:sym typeface="+mn-ea"/>
              </a:rPr>
              <a:t>的阀芯处于右位时，压力油经节流阀</a:t>
            </a:r>
            <a:r>
              <a:rPr lang="en-US" altLang="zh-CN" sz="1600" b="1" dirty="0">
                <a:latin typeface="宋体" panose="02010600030101010101" pitchFamily="2" charset="-122"/>
                <a:cs typeface="宋体" panose="02010600030101010101" pitchFamily="2" charset="-122"/>
                <a:sym typeface="+mn-ea"/>
              </a:rPr>
              <a:t>4</a:t>
            </a:r>
            <a:r>
              <a:rPr lang="zh-CN" altLang="en-US" sz="1600" b="1" dirty="0">
                <a:latin typeface="宋体" panose="02010600030101010101" pitchFamily="2" charset="-122"/>
                <a:cs typeface="宋体" panose="02010600030101010101" pitchFamily="2" charset="-122"/>
                <a:sym typeface="+mn-ea"/>
              </a:rPr>
              <a:t>、换向阀</a:t>
            </a:r>
            <a:r>
              <a:rPr lang="en-US" altLang="zh-CN" sz="1600" b="1" dirty="0">
                <a:latin typeface="宋体" panose="02010600030101010101" pitchFamily="2" charset="-122"/>
                <a:cs typeface="宋体" panose="02010600030101010101" pitchFamily="2" charset="-122"/>
                <a:sym typeface="+mn-ea"/>
              </a:rPr>
              <a:t>5</a:t>
            </a:r>
            <a:r>
              <a:rPr lang="zh-CN" altLang="en-US" sz="1600" b="1" dirty="0">
                <a:latin typeface="宋体" panose="02010600030101010101" pitchFamily="2" charset="-122"/>
                <a:cs typeface="宋体" panose="02010600030101010101" pitchFamily="2" charset="-122"/>
                <a:sym typeface="+mn-ea"/>
              </a:rPr>
              <a:t>和管道</a:t>
            </a:r>
            <a:r>
              <a:rPr lang="en-US" altLang="zh-CN" sz="1600" b="1" dirty="0">
                <a:latin typeface="宋体" panose="02010600030101010101" pitchFamily="2" charset="-122"/>
                <a:cs typeface="宋体" panose="02010600030101010101" pitchFamily="2" charset="-122"/>
                <a:sym typeface="+mn-ea"/>
              </a:rPr>
              <a:t>9</a:t>
            </a:r>
            <a:r>
              <a:rPr lang="zh-CN" altLang="en-US" sz="1600" b="1" dirty="0">
                <a:latin typeface="宋体" panose="02010600030101010101" pitchFamily="2" charset="-122"/>
                <a:cs typeface="宋体" panose="02010600030101010101" pitchFamily="2" charset="-122"/>
                <a:sym typeface="+mn-ea"/>
              </a:rPr>
              <a:t>进入液压缸</a:t>
            </a:r>
            <a:r>
              <a:rPr lang="en-US" altLang="zh-CN" sz="1600" b="1" dirty="0">
                <a:latin typeface="宋体" panose="02010600030101010101" pitchFamily="2" charset="-122"/>
                <a:cs typeface="宋体" panose="02010600030101010101" pitchFamily="2" charset="-122"/>
                <a:sym typeface="+mn-ea"/>
              </a:rPr>
              <a:t>7</a:t>
            </a:r>
            <a:r>
              <a:rPr lang="zh-CN" altLang="en-US" sz="1600" b="1" dirty="0">
                <a:latin typeface="宋体" panose="02010600030101010101" pitchFamily="2" charset="-122"/>
                <a:cs typeface="宋体" panose="02010600030101010101" pitchFamily="2" charset="-122"/>
                <a:sym typeface="+mn-ea"/>
              </a:rPr>
              <a:t>的左腔，推动活塞向右运动。液压缸右腔油液经管道</a:t>
            </a:r>
            <a:r>
              <a:rPr lang="en-US" altLang="zh-CN" sz="1600" b="1" dirty="0">
                <a:latin typeface="宋体" panose="02010600030101010101" pitchFamily="2" charset="-122"/>
                <a:cs typeface="宋体" panose="02010600030101010101" pitchFamily="2" charset="-122"/>
                <a:sym typeface="+mn-ea"/>
              </a:rPr>
              <a:t>6</a:t>
            </a:r>
            <a:r>
              <a:rPr lang="zh-CN" altLang="en-US" sz="1600" b="1" dirty="0">
                <a:latin typeface="宋体" panose="02010600030101010101" pitchFamily="2" charset="-122"/>
                <a:cs typeface="宋体" panose="02010600030101010101" pitchFamily="2" charset="-122"/>
                <a:sym typeface="+mn-ea"/>
              </a:rPr>
              <a:t>、换向阀</a:t>
            </a:r>
            <a:r>
              <a:rPr lang="en-US" altLang="zh-CN" sz="1600" b="1" dirty="0">
                <a:latin typeface="宋体" panose="02010600030101010101" pitchFamily="2" charset="-122"/>
                <a:cs typeface="宋体" panose="02010600030101010101" pitchFamily="2" charset="-122"/>
                <a:sym typeface="+mn-ea"/>
              </a:rPr>
              <a:t>5</a:t>
            </a:r>
            <a:r>
              <a:rPr lang="zh-CN" altLang="en-US" sz="1600" b="1" dirty="0">
                <a:latin typeface="宋体" panose="02010600030101010101" pitchFamily="2" charset="-122"/>
                <a:cs typeface="宋体" panose="02010600030101010101" pitchFamily="2" charset="-122"/>
                <a:sym typeface="+mn-ea"/>
              </a:rPr>
              <a:t>和管道</a:t>
            </a:r>
            <a:r>
              <a:rPr lang="en-US" altLang="zh-CN" sz="1600" b="1" dirty="0">
                <a:latin typeface="宋体" panose="02010600030101010101" pitchFamily="2" charset="-122"/>
                <a:cs typeface="宋体" panose="02010600030101010101" pitchFamily="2" charset="-122"/>
                <a:sym typeface="+mn-ea"/>
              </a:rPr>
              <a:t>10</a:t>
            </a:r>
            <a:r>
              <a:rPr lang="zh-CN" altLang="en-US" sz="1600" b="1" dirty="0">
                <a:latin typeface="宋体" panose="02010600030101010101" pitchFamily="2" charset="-122"/>
                <a:cs typeface="宋体" panose="02010600030101010101" pitchFamily="2" charset="-122"/>
                <a:sym typeface="+mn-ea"/>
              </a:rPr>
              <a:t>流回油箱。改变换向阀</a:t>
            </a:r>
            <a:r>
              <a:rPr lang="en-US" altLang="zh-CN" sz="1600" b="1" dirty="0">
                <a:latin typeface="宋体" panose="02010600030101010101" pitchFamily="2" charset="-122"/>
                <a:cs typeface="宋体" panose="02010600030101010101" pitchFamily="2" charset="-122"/>
                <a:sym typeface="+mn-ea"/>
              </a:rPr>
              <a:t>5</a:t>
            </a:r>
            <a:r>
              <a:rPr lang="zh-CN" altLang="en-US" sz="1600" b="1" dirty="0">
                <a:latin typeface="宋体" panose="02010600030101010101" pitchFamily="2" charset="-122"/>
                <a:cs typeface="宋体" panose="02010600030101010101" pitchFamily="2" charset="-122"/>
                <a:sym typeface="+mn-ea"/>
              </a:rPr>
              <a:t>的阀芯工作位置，使其处于左位时，液压缸活塞反向运动。</a:t>
            </a:r>
            <a:endParaRPr lang="en-US" altLang="zh-CN" sz="1600" b="1" dirty="0">
              <a:latin typeface="宋体" panose="02010600030101010101" pitchFamily="2" charset="-122"/>
              <a:cs typeface="宋体" panose="02010600030101010101" pitchFamily="2" charset="-122"/>
              <a:sym typeface="+mn-ea"/>
            </a:endParaRPr>
          </a:p>
          <a:p>
            <a:pPr algn="just">
              <a:lnSpc>
                <a:spcPct val="125000"/>
              </a:lnSpc>
              <a:buFont typeface="Wingdings" panose="05000000000000000000" pitchFamily="2" charset="2"/>
              <a:buNone/>
            </a:pPr>
            <a:r>
              <a:rPr lang="zh-CN" altLang="en-US" sz="1600" b="1" dirty="0">
                <a:latin typeface="宋体" panose="02010600030101010101" pitchFamily="2" charset="-122"/>
                <a:cs typeface="宋体" panose="02010600030101010101" pitchFamily="2" charset="-122"/>
                <a:sym typeface="+mn-ea"/>
              </a:rPr>
              <a:t>改变节流阀</a:t>
            </a:r>
            <a:r>
              <a:rPr lang="en-US" altLang="zh-CN" sz="1600" b="1" dirty="0">
                <a:latin typeface="宋体" panose="02010600030101010101" pitchFamily="2" charset="-122"/>
                <a:cs typeface="宋体" panose="02010600030101010101" pitchFamily="2" charset="-122"/>
                <a:sym typeface="+mn-ea"/>
              </a:rPr>
              <a:t>4</a:t>
            </a:r>
            <a:r>
              <a:rPr lang="zh-CN" altLang="en-US" sz="1600" b="1" dirty="0">
                <a:latin typeface="宋体" panose="02010600030101010101" pitchFamily="2" charset="-122"/>
                <a:cs typeface="宋体" panose="02010600030101010101" pitchFamily="2" charset="-122"/>
                <a:sym typeface="+mn-ea"/>
              </a:rPr>
              <a:t>的开口，可以改变进入液压缸的流量，从而改变液压缸活塞的运动速度。液压泵排出的多余油液经溢流阀</a:t>
            </a:r>
            <a:r>
              <a:rPr lang="en-US" altLang="zh-CN" sz="1600" b="1" dirty="0">
                <a:latin typeface="宋体" panose="02010600030101010101" pitchFamily="2" charset="-122"/>
                <a:cs typeface="宋体" panose="02010600030101010101" pitchFamily="2" charset="-122"/>
                <a:sym typeface="+mn-ea"/>
              </a:rPr>
              <a:t>11</a:t>
            </a:r>
            <a:r>
              <a:rPr lang="zh-CN" altLang="en-US" sz="1600" b="1" dirty="0">
                <a:latin typeface="宋体" panose="02010600030101010101" pitchFamily="2" charset="-122"/>
                <a:cs typeface="宋体" panose="02010600030101010101" pitchFamily="2" charset="-122"/>
                <a:sym typeface="+mn-ea"/>
              </a:rPr>
              <a:t>和管道</a:t>
            </a:r>
            <a:r>
              <a:rPr lang="en-US" altLang="zh-CN" sz="1600" b="1" dirty="0">
                <a:latin typeface="宋体" panose="02010600030101010101" pitchFamily="2" charset="-122"/>
                <a:cs typeface="宋体" panose="02010600030101010101" pitchFamily="2" charset="-122"/>
                <a:sym typeface="+mn-ea"/>
              </a:rPr>
              <a:t>12</a:t>
            </a:r>
            <a:r>
              <a:rPr lang="zh-CN" altLang="en-US" sz="1600" b="1" dirty="0">
                <a:latin typeface="宋体" panose="02010600030101010101" pitchFamily="2" charset="-122"/>
                <a:cs typeface="宋体" panose="02010600030101010101" pitchFamily="2" charset="-122"/>
                <a:sym typeface="+mn-ea"/>
              </a:rPr>
              <a:t>流回油箱。液压缸的工作压力取决于负载。液压泵的最大工作压力由溢流阀</a:t>
            </a:r>
            <a:r>
              <a:rPr lang="en-US" altLang="zh-CN" sz="1600" b="1" dirty="0">
                <a:latin typeface="宋体" panose="02010600030101010101" pitchFamily="2" charset="-122"/>
                <a:cs typeface="宋体" panose="02010600030101010101" pitchFamily="2" charset="-122"/>
                <a:sym typeface="+mn-ea"/>
              </a:rPr>
              <a:t>11</a:t>
            </a:r>
            <a:r>
              <a:rPr lang="zh-CN" altLang="en-US" sz="1600" b="1" dirty="0">
                <a:latin typeface="宋体" panose="02010600030101010101" pitchFamily="2" charset="-122"/>
                <a:cs typeface="宋体" panose="02010600030101010101" pitchFamily="2" charset="-122"/>
                <a:sym typeface="+mn-ea"/>
              </a:rPr>
              <a:t>调定，其调定值应为液压缸的最大工作压力及系统中油液流经阀和管道的压力损失的总和。因此，系统的工作压力不会超过溢流阀的调定值，溢流阀对系统起着过载保护作用。</a:t>
            </a:r>
          </a:p>
        </p:txBody>
      </p:sp>
      <p:pic>
        <p:nvPicPr>
          <p:cNvPr id="14" name="Picture 4" descr="P1010004"/>
          <p:cNvPicPr>
            <a:picLocks noChangeAspect="1"/>
          </p:cNvPicPr>
          <p:nvPr/>
        </p:nvPicPr>
        <p:blipFill>
          <a:blip r:embed="rId5">
            <a:biLevel thresh="50000"/>
            <a:grayscl/>
            <a:lum contrast="33999"/>
          </a:blip>
          <a:srcRect l="14757" t="-185" r="8316" b="365"/>
          <a:stretch>
            <a:fillRect/>
          </a:stretch>
        </p:blipFill>
        <p:spPr>
          <a:xfrm>
            <a:off x="5338445" y="1756410"/>
            <a:ext cx="3700780" cy="4191000"/>
          </a:xfrm>
          <a:prstGeom prst="rect">
            <a:avLst/>
          </a:prstGeom>
          <a:noFill/>
          <a:ln w="9525">
            <a:noFill/>
          </a:ln>
        </p:spPr>
      </p:pic>
      <p:pic>
        <p:nvPicPr>
          <p:cNvPr id="15" name="图片 14" descr="09384971254b59b316542a7cea96ba5a"/>
          <p:cNvPicPr>
            <a:picLocks noChangeAspect="1"/>
          </p:cNvPicPr>
          <p:nvPr/>
        </p:nvPicPr>
        <p:blipFill>
          <a:blip r:embed="rId6"/>
          <a:srcRect l="5488" t="5707" r="12805"/>
          <a:stretch>
            <a:fillRect/>
          </a:stretch>
        </p:blipFill>
        <p:spPr>
          <a:xfrm>
            <a:off x="230505" y="638810"/>
            <a:ext cx="588010" cy="870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pic>
        <p:nvPicPr>
          <p:cNvPr id="6" name="图片 5" descr="页脚"/>
          <p:cNvPicPr>
            <a:picLocks noChangeAspect="1"/>
          </p:cNvPicPr>
          <p:nvPr/>
        </p:nvPicPr>
        <p:blipFill>
          <a:blip r:embed="rId3"/>
          <a:srcRect l="7567" r="2701"/>
          <a:stretch>
            <a:fillRect/>
          </a:stretch>
        </p:blipFill>
        <p:spPr>
          <a:xfrm>
            <a:off x="-12064" y="6089015"/>
            <a:ext cx="9171940" cy="976630"/>
          </a:xfrm>
          <a:prstGeom prst="rect">
            <a:avLst/>
          </a:prstGeom>
        </p:spPr>
      </p:pic>
      <p:sp>
        <p:nvSpPr>
          <p:cNvPr id="18" name="圆角矩形 3"/>
          <p:cNvSpPr/>
          <p:nvPr/>
        </p:nvSpPr>
        <p:spPr>
          <a:xfrm>
            <a:off x="638175" y="750570"/>
            <a:ext cx="7899400" cy="5605145"/>
          </a:xfrm>
          <a:prstGeom prst="roundRect">
            <a:avLst>
              <a:gd name="adj" fmla="val 4486"/>
            </a:avLst>
          </a:prstGeom>
          <a:solidFill>
            <a:schemeClr val="accent1">
              <a:lumMod val="20000"/>
              <a:lumOff val="80000"/>
              <a:alpha val="4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8" name="文本框 7"/>
          <p:cNvSpPr txBox="1"/>
          <p:nvPr/>
        </p:nvSpPr>
        <p:spPr>
          <a:xfrm>
            <a:off x="637541"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4"/>
          <a:stretch>
            <a:fillRect/>
          </a:stretch>
        </p:blipFill>
        <p:spPr>
          <a:xfrm>
            <a:off x="333376" y="70485"/>
            <a:ext cx="304165" cy="304165"/>
          </a:xfrm>
          <a:prstGeom prst="rect">
            <a:avLst/>
          </a:prstGeom>
        </p:spPr>
      </p:pic>
      <p:sp>
        <p:nvSpPr>
          <p:cNvPr id="5" name="矩形 4"/>
          <p:cNvSpPr/>
          <p:nvPr/>
        </p:nvSpPr>
        <p:spPr>
          <a:xfrm>
            <a:off x="-11429"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7" name="图片 6" descr="09384971254b59b316542a7cea96ba5a"/>
          <p:cNvPicPr>
            <a:picLocks noChangeAspect="1"/>
          </p:cNvPicPr>
          <p:nvPr/>
        </p:nvPicPr>
        <p:blipFill>
          <a:blip r:embed="rId5"/>
          <a:srcRect l="5488" t="5707" r="12805"/>
          <a:stretch>
            <a:fillRect/>
          </a:stretch>
        </p:blipFill>
        <p:spPr>
          <a:xfrm>
            <a:off x="1018223" y="824865"/>
            <a:ext cx="723900" cy="1071245"/>
          </a:xfrm>
          <a:prstGeom prst="rect">
            <a:avLst/>
          </a:prstGeom>
        </p:spPr>
      </p:pic>
      <p:sp>
        <p:nvSpPr>
          <p:cNvPr id="4" name="文本框 3"/>
          <p:cNvSpPr txBox="1"/>
          <p:nvPr/>
        </p:nvSpPr>
        <p:spPr>
          <a:xfrm>
            <a:off x="4354513" y="6582410"/>
            <a:ext cx="436245" cy="306705"/>
          </a:xfrm>
          <a:prstGeom prst="rect">
            <a:avLst/>
          </a:prstGeom>
          <a:noFill/>
        </p:spPr>
        <p:txBody>
          <a:bodyPr wrap="square" rtlCol="0">
            <a:spAutoFit/>
          </a:bodyPr>
          <a:lstStyle/>
          <a:p>
            <a:pPr algn="ctr"/>
            <a:r>
              <a:rPr lang="en-US" altLang="zh-CN" sz="1400"/>
              <a:t>56</a:t>
            </a:r>
          </a:p>
        </p:txBody>
      </p:sp>
      <p:sp>
        <p:nvSpPr>
          <p:cNvPr id="2" name="文本框 1"/>
          <p:cNvSpPr txBox="1"/>
          <p:nvPr/>
        </p:nvSpPr>
        <p:spPr>
          <a:xfrm>
            <a:off x="783908" y="824865"/>
            <a:ext cx="7607300" cy="5384800"/>
          </a:xfrm>
          <a:prstGeom prst="rect">
            <a:avLst/>
          </a:prstGeom>
          <a:noFill/>
        </p:spPr>
        <p:txBody>
          <a:bodyPr wrap="square" rtlCol="0">
            <a:spAutoFit/>
          </a:bodyPr>
          <a:lstStyle/>
          <a:p>
            <a:pPr algn="ctr" eaLnBrk="1" hangingPunct="1">
              <a:buFont typeface="Wingdings" panose="05000000000000000000" pitchFamily="2" charset="2"/>
              <a:buNone/>
            </a:pPr>
            <a:r>
              <a:rPr lang="zh-CN" altLang="en-US" sz="3200" b="1" dirty="0">
                <a:latin typeface="宋体" panose="02010600030101010101" pitchFamily="2" charset="-122"/>
                <a:cs typeface="宋体" panose="02010600030101010101" pitchFamily="2" charset="-122"/>
                <a:sym typeface="+mn-ea"/>
              </a:rPr>
              <a:t>课外作业答案</a:t>
            </a:r>
            <a:endParaRPr lang="zh-CN" altLang="en-US" sz="3200" b="1" dirty="0">
              <a:latin typeface="宋体" panose="02010600030101010101" pitchFamily="2" charset="-122"/>
              <a:cs typeface="宋体" panose="02010600030101010101" pitchFamily="2" charset="-122"/>
            </a:endParaRPr>
          </a:p>
          <a:p>
            <a:r>
              <a:rPr lang="zh-CN" altLang="en-US" sz="3200" b="1" dirty="0">
                <a:latin typeface="宋体" panose="02010600030101010101" pitchFamily="2" charset="-122"/>
                <a:cs typeface="宋体" panose="02010600030101010101" pitchFamily="2" charset="-122"/>
                <a:sym typeface="+mn-ea"/>
              </a:rPr>
              <a:t>   </a:t>
            </a:r>
            <a:endParaRPr lang="zh-CN" altLang="en-US" sz="3200" b="1" dirty="0">
              <a:latin typeface="宋体" panose="02010600030101010101" pitchFamily="2" charset="-122"/>
              <a:cs typeface="宋体" panose="02010600030101010101" pitchFamily="2" charset="-122"/>
            </a:endParaRPr>
          </a:p>
          <a:p>
            <a:pPr algn="just">
              <a:lnSpc>
                <a:spcPct val="125000"/>
              </a:lnSpc>
              <a:buFont typeface="Wingdings" panose="05000000000000000000" pitchFamily="2" charset="2"/>
              <a:buNone/>
            </a:pPr>
            <a:r>
              <a:rPr lang="en-US" altLang="zh-CN" sz="2800" b="1" dirty="0">
                <a:solidFill>
                  <a:srgbClr val="C00000"/>
                </a:solidFill>
                <a:latin typeface="宋体" panose="02010600030101010101" pitchFamily="2" charset="-122"/>
                <a:cs typeface="宋体" panose="02010600030101010101" pitchFamily="2" charset="-122"/>
                <a:sym typeface="+mn-ea"/>
              </a:rPr>
              <a:t>2. </a:t>
            </a:r>
            <a:r>
              <a:rPr lang="zh-CN" altLang="en-US" sz="2800" b="1" dirty="0">
                <a:solidFill>
                  <a:srgbClr val="C00000"/>
                </a:solidFill>
                <a:latin typeface="宋体" panose="02010600030101010101" pitchFamily="2" charset="-122"/>
                <a:cs typeface="宋体" panose="02010600030101010101" pitchFamily="2" charset="-122"/>
                <a:sym typeface="+mn-ea"/>
              </a:rPr>
              <a:t>液压与气压传动的工作原理有哪两大特征？在液压与气压传动中有哪两个基本参数？</a:t>
            </a:r>
          </a:p>
          <a:p>
            <a:pPr algn="just">
              <a:lnSpc>
                <a:spcPct val="125000"/>
              </a:lnSpc>
              <a:buFont typeface="Wingdings" panose="05000000000000000000" pitchFamily="2" charset="2"/>
              <a:buNone/>
            </a:pPr>
            <a:r>
              <a:rPr lang="zh-CN" altLang="en-US" sz="2800" b="1" dirty="0">
                <a:latin typeface="宋体" panose="02010600030101010101" pitchFamily="2" charset="-122"/>
                <a:cs typeface="宋体" panose="02010600030101010101" pitchFamily="2" charset="-122"/>
                <a:sym typeface="+mn-ea"/>
              </a:rPr>
              <a:t>   答：</a:t>
            </a:r>
            <a:r>
              <a:rPr lang="zh-CN" altLang="en-US" sz="2800" b="1" dirty="0">
                <a:latin typeface="宋体" panose="02010600030101010101" pitchFamily="2" charset="-122"/>
                <a:sym typeface="+mn-ea"/>
              </a:rPr>
              <a:t>液压与气压传动的工作原理两大特征</a:t>
            </a:r>
            <a:endParaRPr lang="en-US" altLang="zh-CN" sz="2800" b="1" dirty="0">
              <a:latin typeface="宋体" panose="02010600030101010101" pitchFamily="2" charset="-122"/>
              <a:sym typeface="+mn-ea"/>
            </a:endParaRPr>
          </a:p>
          <a:p>
            <a:pPr algn="just">
              <a:lnSpc>
                <a:spcPct val="125000"/>
              </a:lnSpc>
              <a:buFont typeface="Wingdings" panose="05000000000000000000" pitchFamily="2" charset="2"/>
              <a:buNone/>
            </a:pPr>
            <a:r>
              <a:rPr lang="en-US" altLang="zh-CN" sz="2800" b="1" dirty="0">
                <a:latin typeface="宋体" panose="02010600030101010101" pitchFamily="2" charset="-122"/>
                <a:sym typeface="+mn-ea"/>
              </a:rPr>
              <a:t>   1</a:t>
            </a:r>
            <a:r>
              <a:rPr lang="zh-CN" altLang="en-US" sz="2800" b="1" dirty="0">
                <a:latin typeface="宋体" panose="02010600030101010101" pitchFamily="2" charset="-122"/>
                <a:sym typeface="+mn-ea"/>
              </a:rPr>
              <a:t>）液压与气压传动中工作压力取决于外负载；</a:t>
            </a:r>
            <a:endParaRPr lang="en-US" altLang="zh-CN" sz="2800" b="1" dirty="0">
              <a:latin typeface="宋体" panose="02010600030101010101" pitchFamily="2" charset="-122"/>
              <a:sym typeface="+mn-ea"/>
            </a:endParaRPr>
          </a:p>
          <a:p>
            <a:pPr algn="just">
              <a:lnSpc>
                <a:spcPct val="125000"/>
              </a:lnSpc>
              <a:buFont typeface="Wingdings" panose="05000000000000000000" pitchFamily="2" charset="2"/>
              <a:buNone/>
            </a:pPr>
            <a:r>
              <a:rPr lang="en-US" altLang="zh-CN" sz="2800" b="1" dirty="0">
                <a:latin typeface="宋体" panose="02010600030101010101" pitchFamily="2" charset="-122"/>
                <a:sym typeface="+mn-ea"/>
              </a:rPr>
              <a:t>   2</a:t>
            </a:r>
            <a:r>
              <a:rPr lang="zh-CN" altLang="en-US" sz="2800" b="1" dirty="0">
                <a:latin typeface="宋体" panose="02010600030101010101" pitchFamily="2" charset="-122"/>
                <a:sym typeface="+mn-ea"/>
              </a:rPr>
              <a:t>）活塞的运动速度只取决于输入流量的大小，而与外负载无关。</a:t>
            </a:r>
            <a:endParaRPr lang="en-US" altLang="zh-CN" sz="2800" b="1" dirty="0">
              <a:latin typeface="宋体" panose="02010600030101010101" pitchFamily="2" charset="-122"/>
              <a:sym typeface="+mn-ea"/>
            </a:endParaRPr>
          </a:p>
          <a:p>
            <a:pPr algn="just">
              <a:lnSpc>
                <a:spcPct val="125000"/>
              </a:lnSpc>
              <a:buFont typeface="Wingdings" panose="05000000000000000000" pitchFamily="2" charset="2"/>
              <a:buNone/>
            </a:pPr>
            <a:r>
              <a:rPr lang="zh-CN" altLang="en-US" sz="2800" b="1" dirty="0">
                <a:latin typeface="宋体" panose="02010600030101010101" pitchFamily="2" charset="-122"/>
              </a:rPr>
              <a:t>   两个基本参数：压力和流量。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4"/>
          <p:cNvSpPr>
            <a:spLocks noGrp="1"/>
          </p:cNvSpPr>
          <p:nvPr>
            <p:ph type="sldNum" sz="quarter" idx="12"/>
          </p:nvPr>
        </p:nvSpPr>
        <p:spPr>
          <a:xfrm>
            <a:off x="6554153" y="6356350"/>
            <a:ext cx="2133600" cy="365125"/>
          </a:xfrm>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0" hangingPunct="0"/>
            <a:fld id="{9A0DB2DC-4C9A-4742-B13C-FB6460FD3503}" type="slidenum">
              <a:rPr lang="zh-CN" altLang="en-US" sz="1200" dirty="0">
                <a:solidFill>
                  <a:srgbClr val="898989"/>
                </a:solidFill>
              </a:rPr>
              <a:t>6</a:t>
            </a:fld>
            <a:endParaRPr lang="zh-CN" altLang="en-US" sz="1200" dirty="0">
              <a:solidFill>
                <a:srgbClr val="898989"/>
              </a:solidFill>
            </a:endParaRPr>
          </a:p>
        </p:txBody>
      </p:sp>
      <p:sp>
        <p:nvSpPr>
          <p:cNvPr id="103433" name="Rectangle 9"/>
          <p:cNvSpPr/>
          <p:nvPr/>
        </p:nvSpPr>
        <p:spPr>
          <a:xfrm rot="-10800000" flipV="1">
            <a:off x="761365" y="2286000"/>
            <a:ext cx="7558087" cy="398780"/>
          </a:xfrm>
          <a:prstGeom prst="rect">
            <a:avLst/>
          </a:prstGeom>
          <a:noFill/>
          <a:ln w="9525">
            <a:noFill/>
          </a:ln>
        </p:spPr>
        <p:txBody>
          <a:bodyPr anchor="t">
            <a:spAutoFit/>
          </a:bodyPr>
          <a:lstStyle/>
          <a:p>
            <a:pPr>
              <a:spcBef>
                <a:spcPct val="50000"/>
              </a:spcBef>
              <a:buClr>
                <a:schemeClr val="accent2"/>
              </a:buClr>
              <a:buSzPct val="75000"/>
              <a:buFont typeface="Wingdings" panose="05000000000000000000" pitchFamily="2" charset="2"/>
            </a:pPr>
            <a:r>
              <a:rPr lang="zh-CN" altLang="en-US" sz="2000" b="1" dirty="0">
                <a:latin typeface="Tahoma" panose="020B0604030504040204" pitchFamily="34" charset="0"/>
              </a:rPr>
              <a:t>  </a:t>
            </a:r>
          </a:p>
        </p:txBody>
      </p:sp>
      <p:sp>
        <p:nvSpPr>
          <p:cNvPr id="8195" name="矩形 1"/>
          <p:cNvSpPr/>
          <p:nvPr/>
        </p:nvSpPr>
        <p:spPr>
          <a:xfrm>
            <a:off x="761365" y="115570"/>
            <a:ext cx="6593205" cy="645160"/>
          </a:xfrm>
          <a:prstGeom prst="rect">
            <a:avLst/>
          </a:prstGeom>
          <a:noFill/>
          <a:ln w="9525">
            <a:noFill/>
          </a:ln>
        </p:spPr>
        <p:txBody>
          <a:bodyPr wrap="square" anchor="t">
            <a:spAutoFit/>
          </a:bodyPr>
          <a:lstStyle/>
          <a:p>
            <a:pPr marL="342900" indent="-342900" algn="l" fontAlgn="auto">
              <a:lnSpc>
                <a:spcPct val="100000"/>
              </a:lnSpc>
              <a:spcBef>
                <a:spcPct val="20000"/>
              </a:spcBef>
              <a:spcAft>
                <a:spcPts val="0"/>
              </a:spcAft>
              <a:buClrTx/>
              <a:buSzTx/>
              <a:buFont typeface="Wingdings" panose="05000000000000000000" pitchFamily="2" charset="2"/>
              <a:defRPr/>
            </a:pPr>
            <a:r>
              <a:rPr lang="zh-CN" altLang="en-US" sz="3600" b="1" noProof="0">
                <a:ln>
                  <a:noFill/>
                </a:ln>
                <a:solidFill>
                  <a:schemeClr val="accent6">
                    <a:lumMod val="10000"/>
                  </a:schemeClr>
                </a:solidFill>
                <a:effectLst/>
                <a:uLnTx/>
                <a:uFillTx/>
                <a:latin typeface="Hiragino Sans GB W6" panose="020B0300000000000000" charset="-122"/>
                <a:ea typeface="Hiragino Sans GB W6" panose="020B0300000000000000" charset="-122"/>
              </a:rPr>
              <a:t>（一）什么是液压与气压传动？</a:t>
            </a:r>
          </a:p>
        </p:txBody>
      </p:sp>
      <p:pic>
        <p:nvPicPr>
          <p:cNvPr id="8196" name="Picture 4" descr="http://www.whhxhyy.cn/uploads/190419/1-1Z419111442331.jpg"/>
          <p:cNvPicPr/>
          <p:nvPr/>
        </p:nvPicPr>
        <p:blipFill>
          <a:blip r:embed="rId2"/>
          <a:stretch>
            <a:fillRect/>
          </a:stretch>
        </p:blipFill>
        <p:spPr>
          <a:xfrm>
            <a:off x="935990" y="770890"/>
            <a:ext cx="3600450" cy="2879725"/>
          </a:xfrm>
          <a:prstGeom prst="rect">
            <a:avLst/>
          </a:prstGeom>
          <a:noFill/>
          <a:ln w="9525">
            <a:noFill/>
          </a:ln>
        </p:spPr>
      </p:pic>
      <p:pic>
        <p:nvPicPr>
          <p:cNvPr id="8197" name="Picture 2" descr="C:\Users\Administrator\Desktop\液压在线课程\万吨液压锻造机.jpg"/>
          <p:cNvPicPr/>
          <p:nvPr/>
        </p:nvPicPr>
        <p:blipFill>
          <a:blip r:embed="rId3"/>
          <a:stretch>
            <a:fillRect/>
          </a:stretch>
        </p:blipFill>
        <p:spPr>
          <a:xfrm>
            <a:off x="5087620" y="770890"/>
            <a:ext cx="3600450" cy="2879725"/>
          </a:xfrm>
          <a:prstGeom prst="rect">
            <a:avLst/>
          </a:prstGeom>
          <a:noFill/>
          <a:ln w="9525">
            <a:noFill/>
          </a:ln>
        </p:spPr>
      </p:pic>
      <p:pic>
        <p:nvPicPr>
          <p:cNvPr id="8198" name="Picture 8" descr="http://p0.so.qhmsg.com/sdr/400__/t01ade4ade5c3ed9c1f.jpg"/>
          <p:cNvPicPr/>
          <p:nvPr/>
        </p:nvPicPr>
        <p:blipFill>
          <a:blip r:embed="rId4"/>
          <a:stretch>
            <a:fillRect/>
          </a:stretch>
        </p:blipFill>
        <p:spPr>
          <a:xfrm>
            <a:off x="935990" y="3743960"/>
            <a:ext cx="3600450" cy="2879725"/>
          </a:xfrm>
          <a:prstGeom prst="rect">
            <a:avLst/>
          </a:prstGeom>
          <a:noFill/>
          <a:ln w="9525">
            <a:noFill/>
          </a:ln>
        </p:spPr>
      </p:pic>
      <p:pic>
        <p:nvPicPr>
          <p:cNvPr id="8199" name="Picture 6" descr="http://img3.makepolo.net/img3/284/446/100003928446_13733341975068.jpg"/>
          <p:cNvPicPr/>
          <p:nvPr/>
        </p:nvPicPr>
        <p:blipFill>
          <a:blip r:embed="rId5"/>
          <a:stretch>
            <a:fillRect/>
          </a:stretch>
        </p:blipFill>
        <p:spPr>
          <a:xfrm>
            <a:off x="5087303" y="3743960"/>
            <a:ext cx="3600450" cy="28797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33"/>
                                        </p:tgtEl>
                                        <p:attrNameLst>
                                          <p:attrName>style.visibility</p:attrName>
                                        </p:attrNameLst>
                                      </p:cBhvr>
                                      <p:to>
                                        <p:strVal val="visible"/>
                                      </p:to>
                                    </p:set>
                                    <p:animEffect transition="in" filter="blinds(horizontal)">
                                      <p:cBhvr>
                                        <p:cTn id="7" dur="500"/>
                                        <p:tgtEl>
                                          <p:spTgt spid="10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199390" y="1393190"/>
            <a:ext cx="8769350" cy="4695825"/>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0" y="732155"/>
            <a:ext cx="68903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（一）什么是液压与气压传动？</a:t>
            </a: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a:stretch>
            <a:fillRect/>
          </a:stretch>
        </p:blipFill>
        <p:spPr>
          <a:xfrm>
            <a:off x="333058" y="70485"/>
            <a:ext cx="304165" cy="304165"/>
          </a:xfrm>
          <a:prstGeom prst="rect">
            <a:avLst/>
          </a:prstGeom>
        </p:spPr>
      </p:pic>
      <p:sp>
        <p:nvSpPr>
          <p:cNvPr id="9" name="文本框 8"/>
          <p:cNvSpPr txBox="1"/>
          <p:nvPr/>
        </p:nvSpPr>
        <p:spPr>
          <a:xfrm>
            <a:off x="4418013"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433888"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800" dirty="0">
                <a:solidFill>
                  <a:srgbClr val="253947"/>
                </a:solidFill>
              </a:rPr>
              <a:t>7</a:t>
            </a:fld>
            <a:endParaRPr lang="en-US" altLang="zh-CN" sz="1800" dirty="0">
              <a:solidFill>
                <a:srgbClr val="253947"/>
              </a:solidFill>
            </a:endParaRPr>
          </a:p>
        </p:txBody>
      </p:sp>
      <p:sp>
        <p:nvSpPr>
          <p:cNvPr id="4" name="矩形 3"/>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289" name="Rectangle 3"/>
          <p:cNvSpPr>
            <a:spLocks noGrp="1"/>
          </p:cNvSpPr>
          <p:nvPr/>
        </p:nvSpPr>
        <p:spPr>
          <a:xfrm>
            <a:off x="460375" y="1308735"/>
            <a:ext cx="8248015" cy="537781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09855" indent="0">
              <a:lnSpc>
                <a:spcPct val="125000"/>
              </a:lnSpc>
              <a:buFont typeface="Wingdings 3" panose="05040102010807070707" pitchFamily="18" charset="2"/>
              <a:buNone/>
            </a:pPr>
            <a:endParaRPr lang="en-US" altLang="zh-CN" sz="1800" b="1" dirty="0">
              <a:ea typeface="宋体" panose="02010600030101010101" pitchFamily="2" charset="-122"/>
            </a:endParaRPr>
          </a:p>
          <a:p>
            <a:pPr marL="0" indent="0">
              <a:lnSpc>
                <a:spcPct val="125000"/>
              </a:lnSpc>
              <a:spcBef>
                <a:spcPts val="0"/>
              </a:spcBef>
              <a:buFont typeface="Wingdings 3" panose="05040102010807070707" pitchFamily="18" charset="2"/>
              <a:buChar char=""/>
            </a:pPr>
            <a:r>
              <a:rPr lang="zh-CN" altLang="en-US" sz="2400" b="1" dirty="0">
                <a:latin typeface="宋体" panose="02010600030101010101" pitchFamily="2" charset="-122"/>
                <a:ea typeface="宋体" panose="02010600030101010101" pitchFamily="2" charset="-122"/>
                <a:cs typeface="宋体" panose="02010600030101010101" pitchFamily="2" charset="-122"/>
              </a:rPr>
              <a:t> 液压与气压传动：</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是一种新的（相对机械传动、电气驱动）</a:t>
            </a:r>
            <a:r>
              <a:rPr lang="zh-CN" altLang="en-US" sz="2400" b="1" dirty="0">
                <a:latin typeface="宋体" panose="02010600030101010101" pitchFamily="2" charset="-122"/>
                <a:ea typeface="宋体" panose="02010600030101010101" pitchFamily="2" charset="-122"/>
                <a:cs typeface="宋体" panose="02010600030101010101" pitchFamily="2" charset="-122"/>
              </a:rPr>
              <a:t>传动形式。</a:t>
            </a:r>
          </a:p>
          <a:p>
            <a:pPr marL="0" indent="0">
              <a:lnSpc>
                <a:spcPct val="125000"/>
              </a:lnSpc>
              <a:spcBef>
                <a:spcPts val="0"/>
              </a:spcBef>
              <a:buFont typeface="Wingdings 3" panose="05040102010807070707" pitchFamily="18" charset="2"/>
              <a:buChar char=""/>
            </a:pPr>
            <a:r>
              <a:rPr lang="zh-CN" altLang="en-US" sz="2400" b="1" dirty="0">
                <a:latin typeface="宋体" panose="02010600030101010101" pitchFamily="2" charset="-122"/>
                <a:ea typeface="宋体" panose="02010600030101010101" pitchFamily="2" charset="-122"/>
                <a:cs typeface="宋体" panose="02010600030101010101" pitchFamily="2" charset="-122"/>
              </a:rPr>
              <a:t> 传动链：</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运动源 →传动装置 →执行部件</a:t>
            </a:r>
          </a:p>
          <a:p>
            <a:pPr marL="0" indent="0">
              <a:lnSpc>
                <a:spcPct val="125000"/>
              </a:lnSpc>
              <a:spcBef>
                <a:spcPts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cs typeface="宋体" panose="02010600030101010101" pitchFamily="2" charset="-122"/>
              </a:rPr>
              <a:t> 机械传动：</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电动机   机械传动元件   执行部件</a:t>
            </a:r>
            <a:r>
              <a:rPr lang="en-US" altLang="zh-CN" sz="2400" b="1" dirty="0">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始终是机械能的传递。</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marL="0" indent="0">
              <a:lnSpc>
                <a:spcPct val="125000"/>
              </a:lnSpc>
              <a:spcBef>
                <a:spcPts val="0"/>
              </a:spcBef>
              <a:buFont typeface="Wingdings 2" panose="05020102010507070707" pitchFamily="18"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（通过齿轮、齿条、涡轮、涡杆等机件直接把动力和运动传送到执行机构）</a:t>
            </a:r>
          </a:p>
          <a:p>
            <a:pPr marL="0" indent="0">
              <a:lnSpc>
                <a:spcPct val="125000"/>
              </a:lnSpc>
              <a:spcBef>
                <a:spcPts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cs typeface="宋体" panose="02010600030101010101" pitchFamily="2" charset="-122"/>
              </a:rPr>
              <a:t> 电气传动：</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电网   控制电路  电动机</a:t>
            </a:r>
            <a:r>
              <a:rPr lang="en-US" altLang="zh-CN" sz="2400" b="1" dirty="0">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始终</a:t>
            </a:r>
            <a:r>
              <a:rPr lang="zh-CN" altLang="en-US" sz="2400" b="1" dirty="0">
                <a:latin typeface="宋体" panose="02010600030101010101" pitchFamily="2" charset="-122"/>
                <a:ea typeface="宋体" panose="02010600030101010101" pitchFamily="2" charset="-122"/>
                <a:cs typeface="宋体" panose="02010600030101010101" pitchFamily="2" charset="-122"/>
              </a:rPr>
              <a:t>是电能的传递（利用电力设备，通过调节电参数来传递或控制动力）</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marL="0" indent="-255270">
              <a:lnSpc>
                <a:spcPct val="150000"/>
              </a:lnSpc>
              <a:spcBef>
                <a:spcPts val="0"/>
              </a:spcBef>
              <a:buFont typeface="Wingdings" panose="05000000000000000000" pitchFamily="2" charset="2"/>
              <a:buChar char="l"/>
            </a:pP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页脚"/>
          <p:cNvPicPr>
            <a:picLocks noChangeAspect="1"/>
          </p:cNvPicPr>
          <p:nvPr/>
        </p:nvPicPr>
        <p:blipFill>
          <a:blip r:embed="rId4"/>
          <a:srcRect l="7567" r="2701"/>
          <a:stretch>
            <a:fillRect/>
          </a:stretch>
        </p:blipFill>
        <p:spPr>
          <a:xfrm>
            <a:off x="-12382" y="6089015"/>
            <a:ext cx="9171940" cy="9766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sp>
        <p:nvSpPr>
          <p:cNvPr id="38916" name="圆角矩形 3"/>
          <p:cNvSpPr/>
          <p:nvPr/>
        </p:nvSpPr>
        <p:spPr>
          <a:xfrm>
            <a:off x="509270" y="1748155"/>
            <a:ext cx="8078470" cy="4121150"/>
          </a:xfrm>
          <a:prstGeom prst="roundRect">
            <a:avLst>
              <a:gd name="adj" fmla="val 4486"/>
            </a:avLst>
          </a:prstGeom>
          <a:solidFill>
            <a:schemeClr val="accent1">
              <a:lumMod val="20000"/>
              <a:lumOff val="80000"/>
              <a:alpha val="6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028" name="Rectangle 3"/>
          <p:cNvSpPr>
            <a:spLocks noGrp="1"/>
          </p:cNvSpPr>
          <p:nvPr>
            <p:ph type="body" sz="half" idx="1"/>
          </p:nvPr>
        </p:nvSpPr>
        <p:spPr>
          <a:xfrm>
            <a:off x="509270" y="843915"/>
            <a:ext cx="6890385" cy="608330"/>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rPr>
              <a:t>（一）什么是液压与气压传动？</a:t>
            </a: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a:stretch>
            <a:fillRect/>
          </a:stretch>
        </p:blipFill>
        <p:spPr>
          <a:xfrm>
            <a:off x="333058" y="70485"/>
            <a:ext cx="304165" cy="304165"/>
          </a:xfrm>
          <a:prstGeom prst="rect">
            <a:avLst/>
          </a:prstGeom>
        </p:spPr>
      </p:pic>
      <p:sp>
        <p:nvSpPr>
          <p:cNvPr id="9" name="文本框 8"/>
          <p:cNvSpPr txBox="1"/>
          <p:nvPr/>
        </p:nvSpPr>
        <p:spPr>
          <a:xfrm>
            <a:off x="4418013" y="2875280"/>
            <a:ext cx="309880" cy="1106805"/>
          </a:xfrm>
          <a:prstGeom prst="rect">
            <a:avLst/>
          </a:prstGeom>
          <a:noFill/>
        </p:spPr>
        <p:txBody>
          <a:bodyPr wrap="none" rtlCol="0" anchor="t">
            <a:spAutoFit/>
          </a:bodyPr>
          <a:lstStyle/>
          <a:p>
            <a:endParaRPr lang="zh-CN" altLang="en-US" sz="6600"/>
          </a:p>
        </p:txBody>
      </p:sp>
      <p:sp>
        <p:nvSpPr>
          <p:cNvPr id="11" name="灯片编号占位符 3"/>
          <p:cNvSpPr txBox="1">
            <a:spLocks noGrp="1"/>
          </p:cNvSpPr>
          <p:nvPr/>
        </p:nvSpPr>
        <p:spPr>
          <a:xfrm>
            <a:off x="4433888"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fld id="{9A0DB2DC-4C9A-4742-B13C-FB6460FD3503}" type="slidenum">
              <a:rPr lang="en-US" altLang="zh-CN" sz="1800" dirty="0">
                <a:solidFill>
                  <a:srgbClr val="253947"/>
                </a:solidFill>
              </a:rPr>
              <a:t>8</a:t>
            </a:fld>
            <a:endParaRPr lang="en-US" altLang="zh-CN" sz="1800" dirty="0">
              <a:solidFill>
                <a:srgbClr val="253947"/>
              </a:solidFill>
            </a:endParaRPr>
          </a:p>
        </p:txBody>
      </p:sp>
      <p:sp>
        <p:nvSpPr>
          <p:cNvPr id="4" name="矩形 3"/>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289" name="Rectangle 3"/>
          <p:cNvSpPr>
            <a:spLocks noGrp="1"/>
          </p:cNvSpPr>
          <p:nvPr/>
        </p:nvSpPr>
        <p:spPr>
          <a:xfrm>
            <a:off x="915035" y="1819910"/>
            <a:ext cx="7246620" cy="379349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09855" indent="0" eaLnBrk="1" hangingPunct="1">
              <a:lnSpc>
                <a:spcPct val="120000"/>
              </a:lnSpc>
              <a:buFont typeface="Wingdings 3" panose="05040102010807070707" pitchFamily="18" charset="2"/>
              <a:buNone/>
            </a:pPr>
            <a:endParaRPr lang="en-US" altLang="zh-CN" sz="1800" b="1" dirty="0">
              <a:ea typeface="宋体" panose="02010600030101010101" pitchFamily="2" charset="-122"/>
            </a:endParaRPr>
          </a:p>
          <a:p>
            <a:pPr marL="0" indent="-255270">
              <a:lnSpc>
                <a:spcPct val="125000"/>
              </a:lnSpc>
              <a:spcBef>
                <a:spcPts val="0"/>
              </a:spcBef>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cs typeface="宋体" panose="02010600030101010101" pitchFamily="2" charset="-122"/>
              </a:rPr>
              <a:t> 复合传动</a:t>
            </a:r>
          </a:p>
          <a:p>
            <a:pPr marL="0" indent="-255270">
              <a:lnSpc>
                <a:spcPct val="125000"/>
              </a:lnSpc>
              <a:spcBef>
                <a:spcPts val="0"/>
              </a:spcBef>
              <a:buFont typeface="Wingdings" panose="05000000000000000000" pitchFamily="2" charset="2"/>
              <a:buNone/>
            </a:pP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液压与气压传动的特点：</a:t>
            </a:r>
            <a:r>
              <a:rPr lang="zh-CN" altLang="en-US" sz="2400" b="1" dirty="0">
                <a:latin typeface="宋体" panose="02010600030101010101" pitchFamily="2" charset="-122"/>
                <a:ea typeface="宋体" panose="02010600030101010101" pitchFamily="2" charset="-122"/>
                <a:cs typeface="宋体" panose="02010600030101010101" pitchFamily="2" charset="-122"/>
              </a:rPr>
              <a:t>是</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以流体（液压油液或压縮空气）为工作介质</a:t>
            </a:r>
            <a:r>
              <a:rPr lang="zh-CN" altLang="en-US" sz="2400" b="1" dirty="0">
                <a:latin typeface="宋体" panose="02010600030101010101" pitchFamily="2" charset="-122"/>
                <a:ea typeface="宋体" panose="02010600030101010101" pitchFamily="2" charset="-122"/>
                <a:cs typeface="宋体" panose="02010600030101010101" pitchFamily="2" charset="-122"/>
              </a:rPr>
              <a:t>进行能量传递和控制。</a:t>
            </a:r>
          </a:p>
          <a:p>
            <a:pPr marL="0" indent="-255270">
              <a:lnSpc>
                <a:spcPct val="125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传动链：</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液压泵  液压阀  液压马达（油缸）</a:t>
            </a:r>
            <a:r>
              <a:rPr lang="en-US" altLang="zh-CN" sz="2400" b="1" dirty="0">
                <a:latin typeface="宋体" panose="02010600030101010101" pitchFamily="2" charset="-122"/>
                <a:ea typeface="宋体" panose="02010600030101010101" pitchFamily="2" charset="-122"/>
                <a:cs typeface="宋体" panose="02010600030101010101" pitchFamily="2" charset="-122"/>
              </a:rPr>
              <a:t>—— </a:t>
            </a:r>
            <a:r>
              <a:rPr lang="zh-CN" altLang="en-US" sz="2400" b="1" dirty="0">
                <a:latin typeface="宋体" panose="02010600030101010101" pitchFamily="2" charset="-122"/>
                <a:ea typeface="宋体" panose="02010600030101010101" pitchFamily="2" charset="-122"/>
                <a:cs typeface="宋体" panose="02010600030101010101" pitchFamily="2" charset="-122"/>
              </a:rPr>
              <a:t>机械能</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液压能</a:t>
            </a:r>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机械能 </a:t>
            </a:r>
          </a:p>
          <a:p>
            <a:pPr marL="0" indent="-255270">
              <a:lnSpc>
                <a:spcPct val="125000"/>
              </a:lnSpc>
              <a:spcBef>
                <a:spcPts val="0"/>
              </a:spcBef>
              <a:buFont typeface="Wingdings 3" panose="05040102010807070707" pitchFamily="18" charset="2"/>
              <a:buChar char=""/>
            </a:pPr>
            <a:r>
              <a:rPr lang="zh-CN" altLang="en-US" sz="2400" b="1" dirty="0">
                <a:latin typeface="宋体" panose="02010600030101010101" pitchFamily="2" charset="-122"/>
                <a:ea typeface="宋体" panose="02010600030101010101" pitchFamily="2" charset="-122"/>
                <a:cs typeface="宋体" panose="02010600030101010101" pitchFamily="2" charset="-122"/>
              </a:rPr>
              <a:t> 以</a:t>
            </a:r>
            <a:r>
              <a:rPr lang="zh-CN" altLang="en-US" sz="2400" b="1" dirty="0">
                <a:latin typeface="宋体" panose="02010600030101010101" pitchFamily="2" charset="-122"/>
                <a:ea typeface="宋体" panose="02010600030101010101" pitchFamily="2" charset="-122"/>
                <a:cs typeface="宋体" panose="02010600030101010101" pitchFamily="2" charset="-122"/>
                <a:hlinkClick r:id="rId4" action="ppaction://hlinkfile"/>
              </a:rPr>
              <a:t>液压千斤顶</a:t>
            </a:r>
            <a:r>
              <a:rPr lang="zh-CN" altLang="en-US" sz="2400" b="1" dirty="0">
                <a:latin typeface="宋体" panose="02010600030101010101" pitchFamily="2" charset="-122"/>
                <a:ea typeface="宋体" panose="02010600030101010101" pitchFamily="2" charset="-122"/>
                <a:cs typeface="宋体" panose="02010600030101010101" pitchFamily="2" charset="-122"/>
              </a:rPr>
              <a:t>为例来简述液压传动的工作原理。</a:t>
            </a:r>
          </a:p>
        </p:txBody>
      </p:sp>
      <p:pic>
        <p:nvPicPr>
          <p:cNvPr id="7" name="图片 6" descr="页脚"/>
          <p:cNvPicPr>
            <a:picLocks noChangeAspect="1"/>
          </p:cNvPicPr>
          <p:nvPr/>
        </p:nvPicPr>
        <p:blipFill>
          <a:blip r:embed="rId5"/>
          <a:srcRect l="7567" r="2701"/>
          <a:stretch>
            <a:fillRect/>
          </a:stretch>
        </p:blipFill>
        <p:spPr>
          <a:xfrm>
            <a:off x="-12382" y="6089015"/>
            <a:ext cx="9171940" cy="9766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b="-10000"/>
          </a:stretch>
        </a:blipFill>
        <a:effectLst/>
      </p:bgPr>
    </p:bg>
    <p:spTree>
      <p:nvGrpSpPr>
        <p:cNvPr id="1" name=""/>
        <p:cNvGrpSpPr/>
        <p:nvPr/>
      </p:nvGrpSpPr>
      <p:grpSpPr>
        <a:xfrm>
          <a:off x="0" y="0"/>
          <a:ext cx="0" cy="0"/>
          <a:chOff x="0" y="0"/>
          <a:chExt cx="0" cy="0"/>
        </a:xfrm>
      </p:grpSpPr>
      <p:sp>
        <p:nvSpPr>
          <p:cNvPr id="18" name="圆角矩形 3"/>
          <p:cNvSpPr/>
          <p:nvPr/>
        </p:nvSpPr>
        <p:spPr>
          <a:xfrm>
            <a:off x="333375" y="1870075"/>
            <a:ext cx="4641215" cy="1492885"/>
          </a:xfrm>
          <a:prstGeom prst="roundRect">
            <a:avLst>
              <a:gd name="adj" fmla="val 4486"/>
            </a:avLst>
          </a:prstGeom>
          <a:solidFill>
            <a:schemeClr val="accent1">
              <a:lumMod val="20000"/>
              <a:lumOff val="80000"/>
              <a:alpha val="25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17" name="圆角矩形 3"/>
          <p:cNvSpPr/>
          <p:nvPr/>
        </p:nvSpPr>
        <p:spPr>
          <a:xfrm>
            <a:off x="333375" y="4070985"/>
            <a:ext cx="4641215" cy="2399030"/>
          </a:xfrm>
          <a:prstGeom prst="roundRect">
            <a:avLst>
              <a:gd name="adj" fmla="val 4486"/>
            </a:avLst>
          </a:prstGeom>
          <a:solidFill>
            <a:schemeClr val="accent1">
              <a:lumMod val="20000"/>
              <a:lumOff val="80000"/>
              <a:alpha val="80000"/>
            </a:schemeClr>
          </a:solidFill>
          <a:ln w="9525" cap="flat" cmpd="sng">
            <a:solidFill>
              <a:schemeClr val="accent1">
                <a:lumMod val="60000"/>
                <a:lumOff val="40000"/>
              </a:schemeClr>
            </a:solidFill>
            <a:prstDash val="dash"/>
            <a:headEnd type="none" w="med" len="med"/>
            <a:tailEnd type="none" w="med" len="med"/>
          </a:ln>
        </p:spPr>
        <p:txBody>
          <a:bodyPr/>
          <a:lstStyle/>
          <a:p>
            <a:endParaRPr lang="zh-CN" altLang="en-US" sz="6600" dirty="0">
              <a:solidFill>
                <a:schemeClr val="accent1"/>
              </a:solidFill>
              <a:latin typeface="Arial" panose="020B0604020202020204" pitchFamily="34" charset="0"/>
            </a:endParaRPr>
          </a:p>
        </p:txBody>
      </p:sp>
      <p:sp>
        <p:nvSpPr>
          <p:cNvPr id="30730" name="Freeform 9"/>
          <p:cNvSpPr/>
          <p:nvPr/>
        </p:nvSpPr>
        <p:spPr>
          <a:xfrm>
            <a:off x="607060" y="1266190"/>
            <a:ext cx="2117725" cy="509588"/>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11266" name="Rectangle 3"/>
          <p:cNvSpPr>
            <a:spLocks noGrp="1"/>
          </p:cNvSpPr>
          <p:nvPr>
            <p:ph idx="1"/>
          </p:nvPr>
        </p:nvSpPr>
        <p:spPr>
          <a:xfrm>
            <a:off x="607060" y="1870075"/>
            <a:ext cx="4271010" cy="1400175"/>
          </a:xfrm>
        </p:spPr>
        <p:txBody>
          <a:bodyPr vert="horz" wrap="square" lIns="91440" tIns="45720" rIns="91440" bIns="45720" anchor="t"/>
          <a:lstStyle/>
          <a:p>
            <a:pPr marL="0" eaLnBrk="1" latinLnBrk="0" hangingPunct="1">
              <a:lnSpc>
                <a:spcPct val="125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① 大、小液压油缸（6、1）</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eaLnBrk="1" latinLnBrk="0" hangingPunct="1">
              <a:lnSpc>
                <a:spcPct val="125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② 单向阀，截止阀（2、3、5）</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eaLnBrk="1" latinLnBrk="0" hangingPunct="1">
              <a:lnSpc>
                <a:spcPct val="125000"/>
              </a:lnSpc>
              <a:spcBef>
                <a:spcPts val="0"/>
              </a:spcBef>
              <a:buFont typeface="Wingdings" panose="05000000000000000000" pitchFamily="2" charset="2"/>
              <a:buNone/>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③ 油箱，油液（4）</a:t>
            </a:r>
            <a:endPar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灯片编号占位符 3"/>
          <p:cNvSpPr txBox="1">
            <a:spLocks noGrp="1"/>
          </p:cNvSpPr>
          <p:nvPr/>
        </p:nvSpPr>
        <p:spPr>
          <a:xfrm>
            <a:off x="4433888" y="6604635"/>
            <a:ext cx="277495" cy="365125"/>
          </a:xfrm>
          <a:prstGeom prst="rect">
            <a:avLst/>
          </a:prstGeom>
          <a:noFill/>
          <a:ln>
            <a:noFill/>
          </a:ln>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66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fld id="{9A0DB2DC-4C9A-4742-B13C-FB6460FD3503}" type="slidenum">
              <a:rPr lang="en-US" altLang="zh-CN" sz="1800" dirty="0">
                <a:solidFill>
                  <a:srgbClr val="253947"/>
                </a:solidFill>
              </a:rPr>
              <a:t>9</a:t>
            </a:fld>
            <a:endParaRPr lang="en-US" altLang="zh-CN" sz="1800" dirty="0">
              <a:solidFill>
                <a:srgbClr val="253947"/>
              </a:solidFill>
            </a:endParaRPr>
          </a:p>
        </p:txBody>
      </p:sp>
      <p:sp>
        <p:nvSpPr>
          <p:cNvPr id="8" name="文本框 7"/>
          <p:cNvSpPr txBox="1"/>
          <p:nvPr/>
        </p:nvSpPr>
        <p:spPr>
          <a:xfrm>
            <a:off x="637223" y="99060"/>
            <a:ext cx="2316480" cy="275590"/>
          </a:xfrm>
          <a:prstGeom prst="rect">
            <a:avLst/>
          </a:prstGeom>
          <a:noFill/>
        </p:spPr>
        <p:txBody>
          <a:bodyPr wrap="none" rtlCol="0">
            <a:spAutoFit/>
          </a:bodyPr>
          <a:lstStyle/>
          <a:p>
            <a:pPr algn="l"/>
            <a:r>
              <a:rPr lang="zh-TW" altLang="zh-CN" sz="1200">
                <a:solidFill>
                  <a:srgbClr val="063644"/>
                </a:solidFill>
                <a:latin typeface="新宋体" panose="02010609030101010101" charset="-122"/>
                <a:ea typeface="新宋体" panose="02010609030101010101" charset="-122"/>
                <a:cs typeface="Yuanti TC Regular" panose="02010600040101010101" charset="-122"/>
              </a:rPr>
              <a:t>江漢</a:t>
            </a:r>
            <a:r>
              <a:rPr lang="zh-CN" altLang="en-US" sz="1200">
                <a:solidFill>
                  <a:srgbClr val="063644"/>
                </a:solidFill>
                <a:latin typeface="新宋体" panose="02010609030101010101" charset="-122"/>
                <a:ea typeface="新宋体" panose="02010609030101010101" charset="-122"/>
                <a:cs typeface="Yuanti TC Regular" panose="02010600040101010101" charset="-122"/>
              </a:rPr>
              <a:t>大学</a:t>
            </a:r>
            <a:r>
              <a:rPr lang="zh-CN" altLang="en-US" sz="1200">
                <a:solidFill>
                  <a:srgbClr val="063644"/>
                </a:solidFill>
                <a:latin typeface="Yuanti TC Regular" panose="02010600040101010101" charset="-122"/>
                <a:ea typeface="Yuanti TC Regular" panose="02010600040101010101" charset="-122"/>
                <a:cs typeface="Yuanti TC Regular" panose="02010600040101010101" charset="-122"/>
              </a:rPr>
              <a:t> Jianghan University</a:t>
            </a:r>
          </a:p>
        </p:txBody>
      </p:sp>
      <p:pic>
        <p:nvPicPr>
          <p:cNvPr id="12" name="图片 11" descr="校徽02"/>
          <p:cNvPicPr>
            <a:picLocks noChangeAspect="1"/>
          </p:cNvPicPr>
          <p:nvPr/>
        </p:nvPicPr>
        <p:blipFill>
          <a:blip r:embed="rId3"/>
          <a:stretch>
            <a:fillRect/>
          </a:stretch>
        </p:blipFill>
        <p:spPr>
          <a:xfrm>
            <a:off x="333058" y="70485"/>
            <a:ext cx="304165" cy="304165"/>
          </a:xfrm>
          <a:prstGeom prst="rect">
            <a:avLst/>
          </a:prstGeom>
        </p:spPr>
      </p:pic>
      <p:sp>
        <p:nvSpPr>
          <p:cNvPr id="7" name="文本框 6"/>
          <p:cNvSpPr txBox="1"/>
          <p:nvPr/>
        </p:nvSpPr>
        <p:spPr>
          <a:xfrm>
            <a:off x="40640" y="583565"/>
            <a:ext cx="5292090" cy="589280"/>
          </a:xfrm>
          <a:prstGeom prst="rect">
            <a:avLst/>
          </a:prstGeom>
          <a:noFill/>
        </p:spPr>
        <p:txBody>
          <a:bodyPr wrap="square" rtlCol="0" anchor="t">
            <a:spAutoFit/>
          </a:bodyPr>
          <a:lstStyle/>
          <a:p>
            <a:pPr algn="l" eaLnBrk="1" hangingPunct="1">
              <a:lnSpc>
                <a:spcPct val="90000"/>
              </a:lnSpc>
              <a:buFont typeface="Wingdings" panose="05000000000000000000" pitchFamily="2" charset="2"/>
              <a:buNone/>
            </a:pPr>
            <a:r>
              <a:rPr lang="zh-CN" altLang="en-US" sz="3600" b="1" dirty="0">
                <a:solidFill>
                  <a:srgbClr val="111E2C"/>
                </a:solidFill>
                <a:latin typeface="Hiragino Sans GB W6" panose="020B0300000000000000" charset="-122"/>
                <a:ea typeface="Hiragino Sans GB W6" panose="020B0300000000000000" charset="-122"/>
                <a:sym typeface="+mn-ea"/>
              </a:rPr>
              <a:t>（二）液压千斤顶原理图</a:t>
            </a:r>
          </a:p>
        </p:txBody>
      </p:sp>
      <p:sp>
        <p:nvSpPr>
          <p:cNvPr id="10" name="文本框 9"/>
          <p:cNvSpPr txBox="1"/>
          <p:nvPr/>
        </p:nvSpPr>
        <p:spPr>
          <a:xfrm>
            <a:off x="594360" y="4070350"/>
            <a:ext cx="4184015" cy="2399665"/>
          </a:xfrm>
          <a:prstGeom prst="rect">
            <a:avLst/>
          </a:prstGeom>
          <a:noFill/>
        </p:spPr>
        <p:txBody>
          <a:bodyPr wrap="square" rtlCol="0" anchor="t">
            <a:spAutoFit/>
          </a:bodyPr>
          <a:lstStyle/>
          <a:p>
            <a:pPr>
              <a:lnSpc>
                <a:spcPct val="125000"/>
              </a:lnSpc>
              <a:buFont typeface="Wingdings" panose="05000000000000000000" pitchFamily="2" charset="2"/>
              <a:buNone/>
            </a:pPr>
            <a:r>
              <a:rPr lang="zh-CN" altLang="en-US" sz="2400" b="1" dirty="0">
                <a:sym typeface="+mn-ea"/>
              </a:rPr>
              <a:t>① 吸油</a:t>
            </a:r>
            <a:endParaRPr lang="zh-CN" altLang="en-US" sz="2400" b="1" dirty="0"/>
          </a:p>
          <a:p>
            <a:pPr>
              <a:lnSpc>
                <a:spcPct val="125000"/>
              </a:lnSpc>
              <a:buFont typeface="Wingdings" panose="05000000000000000000" pitchFamily="2" charset="2"/>
              <a:buNone/>
            </a:pPr>
            <a:r>
              <a:rPr lang="zh-CN" altLang="en-US" sz="2400" b="1" dirty="0">
                <a:sym typeface="+mn-ea"/>
              </a:rPr>
              <a:t>② 排油</a:t>
            </a:r>
            <a:endParaRPr lang="zh-CN" altLang="en-US" sz="2400" b="1" dirty="0"/>
          </a:p>
          <a:p>
            <a:pPr>
              <a:lnSpc>
                <a:spcPct val="125000"/>
              </a:lnSpc>
              <a:buFont typeface="Wingdings" panose="05000000000000000000" pitchFamily="2" charset="2"/>
              <a:buNone/>
            </a:pPr>
            <a:r>
              <a:rPr lang="zh-CN" altLang="en-US" sz="2400" b="1" dirty="0">
                <a:sym typeface="+mn-ea"/>
              </a:rPr>
              <a:t>③ 连续吸油与排油</a:t>
            </a:r>
            <a:endParaRPr lang="zh-CN" altLang="en-US" sz="2400" b="1" dirty="0"/>
          </a:p>
          <a:p>
            <a:pPr>
              <a:lnSpc>
                <a:spcPct val="125000"/>
              </a:lnSpc>
              <a:buFont typeface="Wingdings" panose="05000000000000000000" pitchFamily="2" charset="2"/>
              <a:buNone/>
            </a:pPr>
            <a:r>
              <a:rPr lang="zh-CN" altLang="en-US" sz="2400" b="1" dirty="0">
                <a:sym typeface="+mn-ea"/>
              </a:rPr>
              <a:t>④ 停止吸油，大活塞静止。</a:t>
            </a:r>
            <a:endParaRPr lang="zh-CN" altLang="en-US" sz="2400" b="1" dirty="0"/>
          </a:p>
          <a:p>
            <a:pPr>
              <a:lnSpc>
                <a:spcPct val="125000"/>
              </a:lnSpc>
              <a:buFont typeface="Wingdings" panose="05000000000000000000" pitchFamily="2" charset="2"/>
              <a:buNone/>
            </a:pPr>
            <a:r>
              <a:rPr lang="zh-CN" altLang="en-US" sz="2400" b="1" dirty="0">
                <a:sym typeface="+mn-ea"/>
              </a:rPr>
              <a:t>⑤ 截止阀打开，大活塞下移。</a:t>
            </a:r>
          </a:p>
        </p:txBody>
      </p:sp>
      <p:grpSp>
        <p:nvGrpSpPr>
          <p:cNvPr id="2" name="组合 1"/>
          <p:cNvGrpSpPr/>
          <p:nvPr/>
        </p:nvGrpSpPr>
        <p:grpSpPr>
          <a:xfrm>
            <a:off x="450850" y="1254760"/>
            <a:ext cx="2705735" cy="472920"/>
            <a:chOff x="2036" y="1933"/>
            <a:chExt cx="3595" cy="674"/>
          </a:xfrm>
        </p:grpSpPr>
        <p:sp>
          <p:nvSpPr>
            <p:cNvPr id="30731" name="Freeform 10"/>
            <p:cNvSpPr/>
            <p:nvPr/>
          </p:nvSpPr>
          <p:spPr>
            <a:xfrm>
              <a:off x="2036" y="1933"/>
              <a:ext cx="3595"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306091"/>
            </a:solidFill>
            <a:ln w="9525">
              <a:noFill/>
            </a:ln>
          </p:spPr>
          <p:txBody>
            <a:bodyPr/>
            <a:lstStyle/>
            <a:p>
              <a:endParaRPr lang="zh-CN" altLang="en-US" sz="6600"/>
            </a:p>
          </p:txBody>
        </p:sp>
        <p:sp>
          <p:nvSpPr>
            <p:cNvPr id="11" name="文本框 10"/>
            <p:cNvSpPr txBox="1"/>
            <p:nvPr/>
          </p:nvSpPr>
          <p:spPr>
            <a:xfrm>
              <a:off x="2573" y="1951"/>
              <a:ext cx="2940" cy="656"/>
            </a:xfrm>
            <a:prstGeom prst="rect">
              <a:avLst/>
            </a:prstGeom>
            <a:noFill/>
          </p:spPr>
          <p:txBody>
            <a:bodyPr wrap="square" rtlCol="0" anchor="t">
              <a:spAutoFit/>
            </a:bodyPr>
            <a:lstStyle/>
            <a:p>
              <a:pPr algn="l"/>
              <a:r>
                <a:rPr lang="en-US" altLang="zh-CN" sz="2400" b="1" dirty="0">
                  <a:solidFill>
                    <a:schemeClr val="bg1"/>
                  </a:solidFill>
                  <a:latin typeface="宋体" panose="02010600030101010101" pitchFamily="2" charset="-122"/>
                  <a:cs typeface="宋体" panose="02010600030101010101" pitchFamily="2" charset="-122"/>
                  <a:sym typeface="+mn-ea"/>
                </a:rPr>
                <a:t>1</a:t>
              </a:r>
              <a:r>
                <a:rPr lang="zh-CN" altLang="en-US" sz="2400" b="1" dirty="0">
                  <a:solidFill>
                    <a:schemeClr val="bg1"/>
                  </a:solidFill>
                  <a:latin typeface="宋体" panose="02010600030101010101" pitchFamily="2" charset="-122"/>
                  <a:cs typeface="宋体" panose="02010600030101010101" pitchFamily="2" charset="-122"/>
                  <a:sym typeface="+mn-ea"/>
                </a:rPr>
                <a:t>、系统组成</a:t>
              </a:r>
            </a:p>
          </p:txBody>
        </p:sp>
      </p:grpSp>
      <p:grpSp>
        <p:nvGrpSpPr>
          <p:cNvPr id="6" name="组合 5"/>
          <p:cNvGrpSpPr/>
          <p:nvPr/>
        </p:nvGrpSpPr>
        <p:grpSpPr>
          <a:xfrm>
            <a:off x="441325" y="3480435"/>
            <a:ext cx="2715260" cy="486410"/>
            <a:chOff x="688" y="6580"/>
            <a:chExt cx="3964" cy="821"/>
          </a:xfrm>
        </p:grpSpPr>
        <p:sp>
          <p:nvSpPr>
            <p:cNvPr id="16" name="Freeform 9"/>
            <p:cNvSpPr/>
            <p:nvPr/>
          </p:nvSpPr>
          <p:spPr>
            <a:xfrm>
              <a:off x="857" y="6599"/>
              <a:ext cx="3642" cy="803"/>
            </a:xfrm>
            <a:custGeom>
              <a:avLst/>
              <a:gdLst/>
              <a:ahLst/>
              <a:cxnLst>
                <a:cxn ang="0">
                  <a:pos x="0" y="96114"/>
                </a:cxn>
                <a:cxn ang="0">
                  <a:pos x="2118137" y="0"/>
                </a:cxn>
                <a:cxn ang="0">
                  <a:pos x="2118137" y="421110"/>
                </a:cxn>
                <a:cxn ang="0">
                  <a:pos x="153913" y="510708"/>
                </a:cxn>
                <a:cxn ang="0">
                  <a:pos x="0" y="96114"/>
                </a:cxn>
              </a:cxnLst>
              <a:rect l="0" t="0" r="0" b="0"/>
              <a:pathLst>
                <a:path w="2601" h="627">
                  <a:moveTo>
                    <a:pt x="0" y="118"/>
                  </a:moveTo>
                  <a:lnTo>
                    <a:pt x="2601" y="0"/>
                  </a:lnTo>
                  <a:lnTo>
                    <a:pt x="2601" y="517"/>
                  </a:lnTo>
                  <a:lnTo>
                    <a:pt x="189" y="627"/>
                  </a:lnTo>
                  <a:lnTo>
                    <a:pt x="0" y="118"/>
                  </a:lnTo>
                  <a:close/>
                </a:path>
              </a:pathLst>
            </a:custGeom>
            <a:solidFill>
              <a:schemeClr val="tx1">
                <a:lumMod val="65000"/>
                <a:lumOff val="35000"/>
              </a:schemeClr>
            </a:solidFill>
            <a:ln w="9525">
              <a:noFill/>
            </a:ln>
          </p:spPr>
          <p:txBody>
            <a:bodyPr/>
            <a:lstStyle/>
            <a:p>
              <a:endParaRPr lang="zh-CN" altLang="en-US" sz="6600"/>
            </a:p>
          </p:txBody>
        </p:sp>
        <p:sp>
          <p:nvSpPr>
            <p:cNvPr id="14" name="Freeform 10"/>
            <p:cNvSpPr/>
            <p:nvPr/>
          </p:nvSpPr>
          <p:spPr>
            <a:xfrm>
              <a:off x="688" y="6580"/>
              <a:ext cx="3964" cy="663"/>
            </a:xfrm>
            <a:custGeom>
              <a:avLst/>
              <a:gdLst/>
              <a:ahLst/>
              <a:cxnLst>
                <a:cxn ang="0">
                  <a:pos x="0" y="0"/>
                </a:cxn>
                <a:cxn ang="0">
                  <a:pos x="2283809" y="0"/>
                </a:cxn>
                <a:cxn ang="0">
                  <a:pos x="2283809" y="420342"/>
                </a:cxn>
                <a:cxn ang="0">
                  <a:pos x="166095" y="420342"/>
                </a:cxn>
                <a:cxn ang="0">
                  <a:pos x="0" y="0"/>
                </a:cxn>
              </a:cxnLst>
              <a:rect l="0" t="0" r="0" b="0"/>
              <a:pathLst>
                <a:path w="2805" h="517">
                  <a:moveTo>
                    <a:pt x="0" y="0"/>
                  </a:moveTo>
                  <a:lnTo>
                    <a:pt x="2805" y="0"/>
                  </a:lnTo>
                  <a:lnTo>
                    <a:pt x="2805" y="517"/>
                  </a:lnTo>
                  <a:lnTo>
                    <a:pt x="204" y="517"/>
                  </a:lnTo>
                  <a:lnTo>
                    <a:pt x="0" y="0"/>
                  </a:lnTo>
                  <a:close/>
                </a:path>
              </a:pathLst>
            </a:custGeom>
            <a:solidFill>
              <a:srgbClr val="78B8DF"/>
            </a:solidFill>
            <a:ln w="9525">
              <a:noFill/>
            </a:ln>
          </p:spPr>
          <p:txBody>
            <a:bodyPr/>
            <a:lstStyle/>
            <a:p>
              <a:endParaRPr lang="zh-CN" altLang="en-US" sz="6600"/>
            </a:p>
          </p:txBody>
        </p:sp>
      </p:grpSp>
      <p:sp>
        <p:nvSpPr>
          <p:cNvPr id="13" name="文本框 12"/>
          <p:cNvSpPr txBox="1"/>
          <p:nvPr/>
        </p:nvSpPr>
        <p:spPr>
          <a:xfrm>
            <a:off x="810895" y="3359150"/>
            <a:ext cx="2143125" cy="607695"/>
          </a:xfrm>
          <a:prstGeom prst="rect">
            <a:avLst/>
          </a:prstGeom>
          <a:noFill/>
        </p:spPr>
        <p:txBody>
          <a:bodyPr wrap="square" rtlCol="0" anchor="t">
            <a:spAutoFit/>
          </a:bodyPr>
          <a:lstStyle/>
          <a:p>
            <a:pPr algn="l" eaLnBrk="1" hangingPunct="1">
              <a:lnSpc>
                <a:spcPct val="140000"/>
              </a:lnSpc>
              <a:buFont typeface="Wingdings" panose="05000000000000000000" pitchFamily="2" charset="2"/>
              <a:buNone/>
            </a:pPr>
            <a:r>
              <a:rPr lang="en-US" altLang="zh-CN" sz="2400" b="1" dirty="0">
                <a:solidFill>
                  <a:schemeClr val="bg1"/>
                </a:solidFill>
                <a:latin typeface="宋体" panose="02010600030101010101" pitchFamily="2" charset="-122"/>
                <a:cs typeface="宋体" panose="02010600030101010101" pitchFamily="2" charset="-122"/>
                <a:sym typeface="+mn-ea"/>
              </a:rPr>
              <a:t>2</a:t>
            </a:r>
            <a:r>
              <a:rPr lang="zh-CN" altLang="en-US" sz="2400" b="1" dirty="0">
                <a:solidFill>
                  <a:schemeClr val="bg1"/>
                </a:solidFill>
                <a:latin typeface="宋体" panose="02010600030101010101" pitchFamily="2" charset="-122"/>
                <a:cs typeface="宋体" panose="02010600030101010101" pitchFamily="2" charset="-122"/>
                <a:sym typeface="+mn-ea"/>
              </a:rPr>
              <a:t>、工作原理</a:t>
            </a:r>
          </a:p>
        </p:txBody>
      </p:sp>
      <p:sp>
        <p:nvSpPr>
          <p:cNvPr id="3" name="矩形 2"/>
          <p:cNvSpPr/>
          <p:nvPr/>
        </p:nvSpPr>
        <p:spPr>
          <a:xfrm>
            <a:off x="-11747" y="400050"/>
            <a:ext cx="9171305" cy="76200"/>
          </a:xfrm>
          <a:prstGeom prst="rect">
            <a:avLst/>
          </a:prstGeom>
          <a:solidFill>
            <a:srgbClr val="005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pic>
        <p:nvPicPr>
          <p:cNvPr id="13315" name="Picture 4" descr="P1010005"/>
          <p:cNvPicPr>
            <a:picLocks noChangeAspect="1"/>
          </p:cNvPicPr>
          <p:nvPr/>
        </p:nvPicPr>
        <p:blipFill>
          <a:blip r:embed="rId4">
            <a:biLevel thresh="50000"/>
            <a:grayscl/>
          </a:blip>
          <a:srcRect l="31696" t="2177" r="13896" b="3174"/>
          <a:stretch>
            <a:fillRect/>
          </a:stretch>
        </p:blipFill>
        <p:spPr>
          <a:xfrm>
            <a:off x="5102225" y="1236980"/>
            <a:ext cx="3902075" cy="4852035"/>
          </a:xfrm>
          <a:prstGeom prst="rect">
            <a:avLst/>
          </a:prstGeom>
          <a:noFill/>
          <a:ln w="9525">
            <a:noFill/>
          </a:ln>
        </p:spPr>
      </p:pic>
      <p:pic>
        <p:nvPicPr>
          <p:cNvPr id="9" name="图片 8" descr="页脚"/>
          <p:cNvPicPr>
            <a:picLocks noChangeAspect="1"/>
          </p:cNvPicPr>
          <p:nvPr/>
        </p:nvPicPr>
        <p:blipFill>
          <a:blip r:embed="rId5"/>
          <a:srcRect l="7567" r="2701"/>
          <a:stretch>
            <a:fillRect/>
          </a:stretch>
        </p:blipFill>
        <p:spPr>
          <a:xfrm>
            <a:off x="-317" y="6089015"/>
            <a:ext cx="9171940" cy="97663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87.5007874015746,&quot;width&quot;:11925}"/>
</p:tagLst>
</file>

<file path=ppt/theme/theme1.xml><?xml version="1.0" encoding="utf-8"?>
<a:theme xmlns:a="http://schemas.openxmlformats.org/drawingml/2006/main" name="3_默认设计模板">
  <a:themeElements>
    <a:clrScheme name="">
      <a:dk1>
        <a:srgbClr val="C00000"/>
      </a:dk1>
      <a:lt1>
        <a:srgbClr val="155384"/>
      </a:lt1>
      <a:dk2>
        <a:srgbClr val="0093CC"/>
      </a:dk2>
      <a:lt2>
        <a:srgbClr val="FFFFFF"/>
      </a:lt2>
      <a:accent1>
        <a:srgbClr val="595959"/>
      </a:accent1>
      <a:accent2>
        <a:srgbClr val="FFFFFF"/>
      </a:accent2>
      <a:accent3>
        <a:srgbClr val="AAB4C2"/>
      </a:accent3>
      <a:accent4>
        <a:srgbClr val="A50000"/>
      </a:accent4>
      <a:accent5>
        <a:srgbClr val="B5B5B5"/>
      </a:accent5>
      <a:accent6>
        <a:srgbClr val="E5E5E5"/>
      </a:accent6>
      <a:hlink>
        <a:srgbClr val="FFFFFF"/>
      </a:hlink>
      <a:folHlink>
        <a:srgbClr val="29292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默认设计模板">
  <a:themeElements>
    <a:clrScheme name="">
      <a:dk1>
        <a:srgbClr val="C00000"/>
      </a:dk1>
      <a:lt1>
        <a:srgbClr val="155384"/>
      </a:lt1>
      <a:dk2>
        <a:srgbClr val="0093CC"/>
      </a:dk2>
      <a:lt2>
        <a:srgbClr val="FFFFFF"/>
      </a:lt2>
      <a:accent1>
        <a:srgbClr val="595959"/>
      </a:accent1>
      <a:accent2>
        <a:srgbClr val="FFFFFF"/>
      </a:accent2>
      <a:accent3>
        <a:srgbClr val="AAB4C2"/>
      </a:accent3>
      <a:accent4>
        <a:srgbClr val="A50000"/>
      </a:accent4>
      <a:accent5>
        <a:srgbClr val="B5B5B5"/>
      </a:accent5>
      <a:accent6>
        <a:srgbClr val="E5E5E5"/>
      </a:accent6>
      <a:hlink>
        <a:srgbClr val="FFFFFF"/>
      </a:hlink>
      <a:folHlink>
        <a:srgbClr val="29292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默认设计模板">
  <a:themeElements>
    <a:clrScheme name="">
      <a:dk1>
        <a:srgbClr val="C00000"/>
      </a:dk1>
      <a:lt1>
        <a:srgbClr val="155384"/>
      </a:lt1>
      <a:dk2>
        <a:srgbClr val="0093CC"/>
      </a:dk2>
      <a:lt2>
        <a:srgbClr val="FFFFFF"/>
      </a:lt2>
      <a:accent1>
        <a:srgbClr val="595959"/>
      </a:accent1>
      <a:accent2>
        <a:srgbClr val="FFFFFF"/>
      </a:accent2>
      <a:accent3>
        <a:srgbClr val="AAB4C2"/>
      </a:accent3>
      <a:accent4>
        <a:srgbClr val="A50000"/>
      </a:accent4>
      <a:accent5>
        <a:srgbClr val="B5B5B5"/>
      </a:accent5>
      <a:accent6>
        <a:srgbClr val="E5E5E5"/>
      </a:accent6>
      <a:hlink>
        <a:srgbClr val="FFFFFF"/>
      </a:hlink>
      <a:folHlink>
        <a:srgbClr val="29292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默认设计模板">
  <a:themeElements>
    <a:clrScheme name="">
      <a:dk1>
        <a:srgbClr val="C00000"/>
      </a:dk1>
      <a:lt1>
        <a:srgbClr val="155384"/>
      </a:lt1>
      <a:dk2>
        <a:srgbClr val="0093CC"/>
      </a:dk2>
      <a:lt2>
        <a:srgbClr val="FFFFFF"/>
      </a:lt2>
      <a:accent1>
        <a:srgbClr val="595959"/>
      </a:accent1>
      <a:accent2>
        <a:srgbClr val="FFFFFF"/>
      </a:accent2>
      <a:accent3>
        <a:srgbClr val="AAB4C2"/>
      </a:accent3>
      <a:accent4>
        <a:srgbClr val="A50000"/>
      </a:accent4>
      <a:accent5>
        <a:srgbClr val="B5B5B5"/>
      </a:accent5>
      <a:accent6>
        <a:srgbClr val="E5E5E5"/>
      </a:accent6>
      <a:hlink>
        <a:srgbClr val="FFFFFF"/>
      </a:hlink>
      <a:folHlink>
        <a:srgbClr val="29292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3959</Words>
  <Application>Microsoft Office PowerPoint</Application>
  <PresentationFormat>自定义</PresentationFormat>
  <Paragraphs>435</Paragraphs>
  <Slides>56</Slides>
  <Notes>1</Notes>
  <HiddenSlides>0</HiddenSlides>
  <MMClips>0</MMClips>
  <ScaleCrop>false</ScaleCrop>
  <HeadingPairs>
    <vt:vector size="8" baseType="variant">
      <vt:variant>
        <vt:lpstr>已用的字体</vt:lpstr>
      </vt:variant>
      <vt:variant>
        <vt:i4>17</vt:i4>
      </vt:variant>
      <vt:variant>
        <vt:lpstr>主题</vt:lpstr>
      </vt:variant>
      <vt:variant>
        <vt:i4>6</vt:i4>
      </vt:variant>
      <vt:variant>
        <vt:lpstr>嵌入 OLE 服务器</vt:lpstr>
      </vt:variant>
      <vt:variant>
        <vt:i4>1</vt:i4>
      </vt:variant>
      <vt:variant>
        <vt:lpstr>幻灯片标题</vt:lpstr>
      </vt:variant>
      <vt:variant>
        <vt:i4>56</vt:i4>
      </vt:variant>
    </vt:vector>
  </HeadingPairs>
  <TitlesOfParts>
    <vt:vector size="80" baseType="lpstr">
      <vt:lpstr>Hiragino Sans GB W6</vt:lpstr>
      <vt:lpstr>Impact MT Std</vt:lpstr>
      <vt:lpstr>Yuanti SC Bold</vt:lpstr>
      <vt:lpstr>Yuanti TC Regular</vt:lpstr>
      <vt:lpstr>楷体_GB2312</vt:lpstr>
      <vt:lpstr>宋体</vt:lpstr>
      <vt:lpstr>微软雅黑</vt:lpstr>
      <vt:lpstr>新宋体</vt:lpstr>
      <vt:lpstr>Arial</vt:lpstr>
      <vt:lpstr>Arial</vt:lpstr>
      <vt:lpstr>Calibri</vt:lpstr>
      <vt:lpstr>Garamond</vt:lpstr>
      <vt:lpstr>Tahoma</vt:lpstr>
      <vt:lpstr>Times New Roman</vt:lpstr>
      <vt:lpstr>Wingdings</vt:lpstr>
      <vt:lpstr>Wingdings 2</vt:lpstr>
      <vt:lpstr>Wingdings 3</vt:lpstr>
      <vt:lpstr>3_默认设计模板</vt:lpstr>
      <vt:lpstr>4_默认设计模板</vt:lpstr>
      <vt:lpstr>5_默认设计模板</vt:lpstr>
      <vt:lpstr>2_Office 主题</vt:lpstr>
      <vt:lpstr>1_默认设计模板</vt:lpstr>
      <vt:lpstr>1_Office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HP</cp:lastModifiedBy>
  <cp:revision>804</cp:revision>
  <dcterms:created xsi:type="dcterms:W3CDTF">2013-01-25T01:44:00Z</dcterms:created>
  <dcterms:modified xsi:type="dcterms:W3CDTF">2021-07-19T01:26:03Z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